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0" r:id="rId2"/>
    <p:sldId id="343" r:id="rId3"/>
    <p:sldId id="346" r:id="rId4"/>
    <p:sldId id="337" r:id="rId5"/>
    <p:sldId id="393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431" r:id="rId15"/>
    <p:sldId id="355" r:id="rId16"/>
    <p:sldId id="356" r:id="rId17"/>
    <p:sldId id="357" r:id="rId18"/>
    <p:sldId id="358" r:id="rId19"/>
    <p:sldId id="401" r:id="rId20"/>
    <p:sldId id="432" r:id="rId21"/>
    <p:sldId id="433" r:id="rId22"/>
    <p:sldId id="359" r:id="rId23"/>
    <p:sldId id="402" r:id="rId24"/>
    <p:sldId id="403" r:id="rId25"/>
    <p:sldId id="344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81" r:id="rId37"/>
    <p:sldId id="384" r:id="rId38"/>
    <p:sldId id="38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30" r:id="rId53"/>
    <p:sldId id="331" r:id="rId54"/>
    <p:sldId id="333" r:id="rId55"/>
    <p:sldId id="370" r:id="rId56"/>
    <p:sldId id="334" r:id="rId57"/>
    <p:sldId id="371" r:id="rId58"/>
    <p:sldId id="387" r:id="rId59"/>
    <p:sldId id="388" r:id="rId60"/>
    <p:sldId id="389" r:id="rId61"/>
    <p:sldId id="400" r:id="rId62"/>
    <p:sldId id="390" r:id="rId63"/>
    <p:sldId id="391" r:id="rId64"/>
    <p:sldId id="392" r:id="rId65"/>
    <p:sldId id="394" r:id="rId66"/>
    <p:sldId id="395" r:id="rId67"/>
    <p:sldId id="396" r:id="rId68"/>
    <p:sldId id="397" r:id="rId69"/>
    <p:sldId id="398" r:id="rId70"/>
    <p:sldId id="399" r:id="rId71"/>
    <p:sldId id="372" r:id="rId72"/>
    <p:sldId id="386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414" r:id="rId84"/>
    <p:sldId id="415" r:id="rId85"/>
    <p:sldId id="416" r:id="rId86"/>
    <p:sldId id="417" r:id="rId87"/>
    <p:sldId id="418" r:id="rId88"/>
    <p:sldId id="419" r:id="rId89"/>
    <p:sldId id="420" r:id="rId90"/>
    <p:sldId id="421" r:id="rId91"/>
    <p:sldId id="422" r:id="rId92"/>
    <p:sldId id="423" r:id="rId93"/>
    <p:sldId id="424" r:id="rId94"/>
    <p:sldId id="430" r:id="rId95"/>
    <p:sldId id="425" r:id="rId96"/>
    <p:sldId id="426" r:id="rId97"/>
    <p:sldId id="427" r:id="rId98"/>
    <p:sldId id="428" r:id="rId99"/>
    <p:sldId id="429" r:id="rId100"/>
    <p:sldId id="434" r:id="rId101"/>
    <p:sldId id="435" r:id="rId102"/>
    <p:sldId id="436" r:id="rId103"/>
    <p:sldId id="437" r:id="rId104"/>
    <p:sldId id="438" r:id="rId105"/>
    <p:sldId id="439" r:id="rId106"/>
    <p:sldId id="455" r:id="rId107"/>
    <p:sldId id="440" r:id="rId108"/>
    <p:sldId id="441" r:id="rId109"/>
    <p:sldId id="442" r:id="rId110"/>
    <p:sldId id="443" r:id="rId111"/>
    <p:sldId id="444" r:id="rId112"/>
    <p:sldId id="373" r:id="rId113"/>
    <p:sldId id="456" r:id="rId114"/>
    <p:sldId id="459" r:id="rId115"/>
    <p:sldId id="460" r:id="rId116"/>
    <p:sldId id="461" r:id="rId117"/>
    <p:sldId id="462" r:id="rId118"/>
    <p:sldId id="463" r:id="rId119"/>
    <p:sldId id="464" r:id="rId120"/>
    <p:sldId id="465" r:id="rId121"/>
    <p:sldId id="466" r:id="rId122"/>
    <p:sldId id="467" r:id="rId123"/>
    <p:sldId id="468" r:id="rId124"/>
    <p:sldId id="469" r:id="rId125"/>
    <p:sldId id="457" r:id="rId126"/>
    <p:sldId id="458" r:id="rId127"/>
    <p:sldId id="470" r:id="rId128"/>
    <p:sldId id="471" r:id="rId129"/>
    <p:sldId id="472" r:id="rId130"/>
    <p:sldId id="374" r:id="rId131"/>
    <p:sldId id="375" r:id="rId132"/>
    <p:sldId id="376" r:id="rId133"/>
    <p:sldId id="377" r:id="rId134"/>
    <p:sldId id="378" r:id="rId135"/>
    <p:sldId id="379" r:id="rId136"/>
    <p:sldId id="380" r:id="rId137"/>
    <p:sldId id="335" r:id="rId138"/>
    <p:sldId id="336" r:id="rId139"/>
    <p:sldId id="345" r:id="rId1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4B18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4660"/>
  </p:normalViewPr>
  <p:slideViewPr>
    <p:cSldViewPr snapToGrid="0">
      <p:cViewPr>
        <p:scale>
          <a:sx n="66" d="100"/>
          <a:sy n="66" d="100"/>
        </p:scale>
        <p:origin x="148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eeksforgeeks.org/triangle-inequality/#various-inequalities-in-triangle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91803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값에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AVL Tree: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Balacned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저장하는 추가 비트가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Balanced BST,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완벽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 Tree: Balancing Tree,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대량의 데이터 저장 및 검색할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노드 가질 수 있는 자식 노드 수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B+ Tree: B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항목이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노드에는 데이터 항목을 인덱싱하고 찾기 위한 키만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세그먼트에 대한 정보를 저장하는데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수정할 수 없는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Catalan Number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노드로 구성할 수 있는 이진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없는 트리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T(n) = (2n)! / ((n+1)!n!)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지정된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T(n) *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합성은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 traversal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가능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0FBD488-987E-C66E-520E-DDAC88F4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0530" y="4432133"/>
            <a:ext cx="4127443" cy="20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8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5EFB-9B30-29DB-EDF4-78F6426E1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B60CA8A-564B-6869-0D6D-22C5DEC7B76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6584C6-3891-69B3-4D0F-536B90F30EB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2CF86D-A84B-2B8F-82D1-AF6AEF499D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77E8F4-D9DC-1DFE-5620-C0102A545A2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D479C-DB5F-2825-152D-E4F444BA7E54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094416-6575-1A45-C15B-6AE421890AB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85E3D3E-86B7-257D-623A-854BDF9C16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D0B5804-DB74-1984-7B7D-F6D940BB5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FDCCE0-D0B6-7DA8-89C1-7DEFE70003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17A195-9CB3-BAAE-8B20-34A509A9551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3D025B7-BE51-E8B7-7164-6BBFAECBAF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21C91F3-F760-D6C4-BA19-2AB897D15BC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DB8D06-37E4-8DB6-B445-7BDEFD55EB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0F1F7F-DA88-D5A4-678E-DDFDD08FA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35903"/>
              </p:ext>
            </p:extLst>
          </p:nvPr>
        </p:nvGraphicFramePr>
        <p:xfrm>
          <a:off x="2182529" y="923600"/>
          <a:ext cx="4053171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key, vector&lt;bool&gt;&amp;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min)// Find vertex that have min weight in fringe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min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"Edge \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"-"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"\t" &lt;&lt;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key(size, INT_MAX);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key[0]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count=0; count&lt;size-1; count++){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 = 0; v&lt;size; v++)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if(graph[u][v]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 == false &amp;&amp; graph[u][v] &lt; key[v])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u, key[v] = graph[u][v];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0, 6,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0, 3,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3, 0, 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{6, 8, 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CC66F0-B69D-2F54-CD75-6367CA128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45764"/>
              </p:ext>
            </p:extLst>
          </p:nvPr>
        </p:nvGraphicFramePr>
        <p:xfrm>
          <a:off x="6494266" y="923600"/>
          <a:ext cx="3859231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edge){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adj[size];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&gt;&gt;, greater&lt;pair&lt;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if(visited[u]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v : adj[u])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if(visited[v[0]]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({v[1], v[0]});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2, 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D33775-2F12-5FB7-AB5C-D20FBA796DCE}"/>
              </a:ext>
            </a:extLst>
          </p:cNvPr>
          <p:cNvSpPr txBox="1"/>
          <p:nvPr/>
        </p:nvSpPr>
        <p:spPr>
          <a:xfrm>
            <a:off x="3720354" y="4598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Adjacency Matrix</a:t>
            </a:r>
          </a:p>
          <a:p>
            <a:r>
              <a:rPr lang="en-US" altLang="ko-KR" dirty="0"/>
              <a:t>O(V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BEE42-921A-F18C-4622-E35418D9B92E}"/>
              </a:ext>
            </a:extLst>
          </p:cNvPr>
          <p:cNvSpPr txBox="1"/>
          <p:nvPr/>
        </p:nvSpPr>
        <p:spPr>
          <a:xfrm>
            <a:off x="8526994" y="3201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Priority queue</a:t>
            </a:r>
          </a:p>
          <a:p>
            <a:r>
              <a:rPr lang="en-US" altLang="ko-KR" dirty="0"/>
              <a:t>O(E *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442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9096-C34D-C63A-C1CA-F689BFCB4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7F6E2A-2D48-2C79-AE80-A1D37364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62352"/>
              </p:ext>
            </p:extLst>
          </p:nvPr>
        </p:nvGraphicFramePr>
        <p:xfrm>
          <a:off x="125130" y="868118"/>
          <a:ext cx="77737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3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Boruvka’s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Minimum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단일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단일 구성 요소에서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묶인 단일 구성 요소를 그룹화하고 다시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9D6A86-B1B0-D99D-8338-0FAB5D4C84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1297DD-0EC7-3E3A-2CF5-954B5A664A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C12A0B8-A41C-0A26-4462-7D6092D585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1E6C66C-6EEE-96E5-35A1-87D6E08A16A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5278-8EBF-4029-27EE-E73617E30D7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Boruvka’s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6D73CE-303F-42ED-D441-B9A3B1AEACB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29E52D1-B060-3164-FF37-8A9A47ECD7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61985AE-7610-E871-8AA5-FF9FF14F3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BD0981-D2BE-F06F-9539-0378CEF8B0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A1289D-14B6-5E24-5DD5-23298C7EF9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6CA4911-3AC1-EDE1-20CB-E55F4A73F27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C1B3C9A-C822-C876-C47D-4CC56F4EDF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0D22172-FCB7-7F6C-A41E-3910206B6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4D03572-5B39-2591-7FC1-409D62F8B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07062"/>
              </p:ext>
            </p:extLst>
          </p:nvPr>
        </p:nvGraphicFramePr>
        <p:xfrm>
          <a:off x="124511" y="2151709"/>
          <a:ext cx="8372144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813493">
                  <a:extLst>
                    <a:ext uri="{9D8B030D-6E8A-4147-A177-3AD203B41FA5}">
                      <a16:colId xmlns:a16="http://schemas.microsoft.com/office/drawing/2014/main" val="3575329787"/>
                    </a:ext>
                  </a:extLst>
                </a:gridCol>
                <a:gridCol w="1281733">
                  <a:extLst>
                    <a:ext uri="{9D8B030D-6E8A-4147-A177-3AD203B41FA5}">
                      <a16:colId xmlns:a16="http://schemas.microsoft.com/office/drawing/2014/main" val="132304745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Find(vector&lt;int&gt;&amp; parent,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Find(parent,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vector&lt;int&gt;&amp; rank,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graph = vector&lt;vector&lt;int&gt;&gt; 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parent(v);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rank(v);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cheapest(v, vector&lt;int&gt;(3,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u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if(cheapest[set1][2] == -1 || cheapest[set1][2]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cheapest[set1]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if(cheapest[set2][2] == -1 || cheapest[set2][2]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cheapest[set2]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u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rank, set1, set2);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("Edge %d-%d with weight %d included in MST\n", u, v, 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("Weight of MST is %d\n",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9185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391F-DB19-8BFF-9F7F-03346283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1F4569-9D99-7BD9-43CF-13AE2D1F1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68568"/>
              </p:ext>
            </p:extLst>
          </p:nvPr>
        </p:nvGraphicFramePr>
        <p:xfrm>
          <a:off x="125130" y="868118"/>
          <a:ext cx="733836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Dinic‘s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source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흐름 양을 나타내는 용량을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용량을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보낼 수 있는 최대 흐름 양을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더 많은 흐름이 가능한지 확인하고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(level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(level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최단 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연결된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시 무시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Edmond Karp‘s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(Edmond Karp‘s algorithm: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Residual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그래프와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구성하고 더 많은 흐름 가능한지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20437A-5727-BD48-2B14-9CFD246EA85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21F9B4-7907-7E84-4102-6A6698CE32C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94E6367-E50A-EF67-B68B-969B6697B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4669F51-741B-408A-CEFB-F27CFC8D8FD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0D865-509C-D51D-E4C6-68868A78791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Dinic’s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C8571D-6D5D-9F85-5DDC-A5A1E33B39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511038-3B28-8E36-6819-7B466948B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E6C102F-11DA-C1FE-F4D0-1F6C75F1D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0D44B-906F-6941-7EEA-D19382E19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C3799-74D3-F15A-00C3-69A550D5DCA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6ABCD3-3080-FE43-6306-4FB82DB567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72F599-8883-4A79-761D-A1207D4CC5E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001448-D6DF-956A-FCC3-C1712F02AB7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C931D5-7D49-18AA-0EC9-FEC1B771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88674"/>
              </p:ext>
            </p:extLst>
          </p:nvPr>
        </p:nvGraphicFramePr>
        <p:xfrm>
          <a:off x="125130" y="3429000"/>
          <a:ext cx="9890937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448243">
                  <a:extLst>
                    <a:ext uri="{9D8B030D-6E8A-4147-A177-3AD203B41FA5}">
                      <a16:colId xmlns:a16="http://schemas.microsoft.com/office/drawing/2014/main" val="3810496292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206698145"/>
                    </a:ext>
                  </a:extLst>
                </a:gridCol>
                <a:gridCol w="1712771">
                  <a:extLst>
                    <a:ext uri="{9D8B030D-6E8A-4147-A177-3AD203B41FA5}">
                      <a16:colId xmlns:a16="http://schemas.microsoft.com/office/drawing/2014/main" val="305060229"/>
                    </a:ext>
                  </a:extLst>
                </a:gridCol>
              </a:tblGrid>
              <a:tr h="1784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8695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reverse;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vector&lt;Edge&gt;* 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 = new vector&lt;Edge&gt;[v];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 = new int[v];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a{v, 0, cap, (int)adj[v].size()};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b{u, 0, 0, (int)adj[u].size()};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(b);//reverse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BFS(int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::bool BFS(int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level[s]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vector&lt;Edge&gt;::iterator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for(it=adj[u].begin(); it!=adj[u].end(); it++){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Edge&amp; e = *it;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level[u]+1;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level[t] &lt; 0 ? false :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if(u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for(; next[u] &lt; adj[u].size(); next[u]++){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Edge&amp; e = adj[u][next[u]];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level[u]+1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min(flow,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e.cap-e.flow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t,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].flow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total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while(BFS(s, t)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vector&lt;int&gt; next(v+1,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while(int flow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INT_MAX, t, next))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total +=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13);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4,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5, 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5,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05D7B3A-8B28-2E98-8F0E-F9EBED98C3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3324" y="909581"/>
            <a:ext cx="4410452" cy="23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766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905-BFE4-6E1E-C257-21433F53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447625-0A6E-C8E1-147E-632EBF8B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38898"/>
              </p:ext>
            </p:extLst>
          </p:nvPr>
        </p:nvGraphicFramePr>
        <p:xfrm>
          <a:off x="125130" y="868118"/>
          <a:ext cx="733836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Problem(Ford-Fulkerson)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흐름을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경로가 존재하는 동안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BFS/DFS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경로를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흐름의 양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사용한 것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Edmonds-Karp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Residual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추가적인 가능한 흐름을 나타내는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잔차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용량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(residual capacity)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– current flow)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7E8904-287D-DF34-2823-7A589AAC70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1617F1-9D37-3945-2611-0BCF07F31A8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992B5E-7376-4B79-63AB-88DD27353CA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B8054CA-201D-1C5F-1CD5-C2DA09C8F89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8D3AB-3ED4-C922-9B3D-5BB71FEFC1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Problem(Ford-Fulkerson)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331EE9-9749-3033-6451-0B403DB7ECE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A336800-F4B4-3EF7-F75D-B1F2D8BB4F6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5D050B5-F1B0-8DBE-63EB-3547E380E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7707974-7D9A-00BD-387D-F7C093D25F6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E21BD9A-A2E6-ADD0-1E85-11E547507E6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AF5DE30-BAAF-F016-FAAE-62936D3A51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A9BA4F7-E329-3C35-57D6-B2374724FB5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9F078C7-9821-94F6-B4A7-E48DAD772A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98A73F-113F-D481-DC05-24C68928B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554244"/>
              </p:ext>
            </p:extLst>
          </p:nvPr>
        </p:nvGraphicFramePr>
        <p:xfrm>
          <a:off x="7646883" y="868118"/>
          <a:ext cx="4370670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06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t, vector&lt;int&gt;&amp; parent){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visited[s]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parent[s]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v=0; v&lt;size; ++v){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if(visited[v] == false &amp;&amp; graph[u][v]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 ==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u,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s, t, parent)){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 = t; v!=s; v=parent[v])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graph[parent[v]][v]);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for(v=t; v!=s; v=parent[v]){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graph[parent[v]][v]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graph[v][parent[v]]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16, 13, 0, 0, 0}, {0, 0, 10, 12,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0, 0, 14, 0}, {0, 0, 9, 0, 0,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7, 0, 4}, {0, 0, 0, 0,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212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E61E4-5F84-4169-5DFA-48D3465E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BF0D80-E0DF-81A4-E25D-E410F5CCE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587612"/>
              </p:ext>
            </p:extLst>
          </p:nvPr>
        </p:nvGraphicFramePr>
        <p:xfrm>
          <a:off x="125129" y="868118"/>
          <a:ext cx="587140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140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52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 of Single Cycle Components in Undirected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 component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개수를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9122AFA-7465-A97D-FB6C-2C51974FA14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4F6083-7EC2-635B-82F8-00D848368E6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D955FB-7137-CFC4-B096-64E1CE63CA5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EFA88BC-1A0C-0B67-64F6-0415F33F1A7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ED776-DCA7-9D02-949B-9D4CCAF550A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Num of Single Cycle Components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78B77A-5141-E1F1-8B1E-A937B611F9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828B652-98A1-ED61-9D35-FFEDD71423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C5DCA79-C7CE-C920-7B47-AA7B0B3F8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2765DB-C983-E158-A5B4-3CBEAF3FE0D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08CA268-6CDF-B786-DD79-D2C479466EC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258654-DE5A-0FA4-C7FE-93F033C2CB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36052-65AD-E474-D01A-22D1A548944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F29079D-5472-8CF9-5FB2-185826604D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22AB28-5607-3708-14BA-3CBDEBB4E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734237"/>
              </p:ext>
            </p:extLst>
          </p:nvPr>
        </p:nvGraphicFramePr>
        <p:xfrm>
          <a:off x="125129" y="1636805"/>
          <a:ext cx="344992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641440">
                  <a:extLst>
                    <a:ext uri="{9D8B030D-6E8A-4147-A177-3AD203B41FA5}">
                      <a16:colId xmlns:a16="http://schemas.microsoft.com/office/drawing/2014/main" val="22552049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degree[10000];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found[10000];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found[v]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if(!found[it])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cur_graph.clear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v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if(degree[v]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if(flag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(13, 8);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(7, 11);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(11,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(15,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7048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4C97-4C2F-3829-44EF-ACA2137AA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9455F0-1DE4-618E-31B2-E8B32E0B9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82389"/>
              </p:ext>
            </p:extLst>
          </p:nvPr>
        </p:nvGraphicFramePr>
        <p:xfrm>
          <a:off x="125129" y="868118"/>
          <a:ext cx="10949271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9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Packing Problem(Minimize number of used bins)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다른 무게의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항목과 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저장소가 주어지면 사용된 총 저장소 수가 최소화되도록 항목을 저장소에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항목의 무게는 저장소보다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lower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bound(number of bins)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Ceil(total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/ bin capacity)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Online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항목이 지정된 순서 없이 한 번에 하나씩 도착하고 다음 항목 고려 전 각 항목을 상자에 넣어야 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Next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처리할 때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넣을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하면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 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저장공간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순서대로 스캔해 알맞는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맞지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new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작은 빈 공간이 남도록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best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덜 좁은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worst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(next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상한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Offline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(4m+1)/3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 Decreasing: online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문제인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후반부에 어렵다는 것을 정렬을 통해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먼저 오도록 하여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[Next Fit],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[First Fit], O(n log n) [Best Fit, Worst Fit, First Fit Decreasing]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디스크에 데이터 배치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job 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3739CB-8747-C69A-9E37-81D16A2378C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F46754-05EE-31C7-CD24-9DC3C5EF79C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320DA49-EF31-9C06-19A3-4D3B52BD89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7D2086-A988-D9B2-6FE9-B1424D31A57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20EE7-AB72-DEEB-C127-5A0B19F3599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30AE7D-C398-DC6F-42DB-B76FDFE1CF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35F3117-9851-4314-2B2B-E2825895F3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0B9AFFE-3404-45F3-AF24-D4A9618472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73F132-666C-06CC-1F44-54D700EA30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BD4D41-C1A4-AB4E-851B-4DB5B5156CA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C37E4DB-D383-EC0F-7047-D960D137CC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B95D1D-49FC-75FF-59C7-A671F414FB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0CBAD5B-E278-6293-3D95-9FA818963EE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1332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DB148-A75F-A41E-ABCC-D1422274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8790BC-CDAC-3429-AEFF-AF263CF7795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56A8D-6C33-430A-5CA6-8A4A3BABC1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ACFCFE7-73E9-8B19-86F7-9CA2702A64F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24BBD7C-4BB1-33EC-161C-4D05CB6B0E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77A2A-B193-9EF8-A430-875C9AE9BE8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57CA52-4A73-B6B8-E5A6-23431D032BF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DBD543C-7D46-97D7-4D15-ED746EDEA6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711919C-5ADE-371A-4597-8FD0E135E1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4BBA114-076B-BD0E-9513-9AD0E52A51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D5E972-7244-E415-E961-5E08DC362D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58C488-0569-898B-8BC2-02C4DCBD8A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71F0A6-B002-7369-1B3E-9366896A89B8}"/>
              </a:ext>
            </a:extLst>
          </p:cNvPr>
          <p:cNvSpPr txBox="1"/>
          <p:nvPr/>
        </p:nvSpPr>
        <p:spPr>
          <a:xfrm>
            <a:off x="21810" y="875785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Online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0CF70EC-DA2B-D296-186B-8D0B0FF405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5E9D85-7ED6-3011-C84A-C127E282B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657504"/>
              </p:ext>
            </p:extLst>
          </p:nvPr>
        </p:nvGraphicFramePr>
        <p:xfrm>
          <a:off x="78373" y="1299918"/>
          <a:ext cx="2558804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8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192F06-8864-151B-FCE2-31897B5E5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21882"/>
              </p:ext>
            </p:extLst>
          </p:nvPr>
        </p:nvGraphicFramePr>
        <p:xfrm>
          <a:off x="2715318" y="1299918"/>
          <a:ext cx="2478371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3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55A0B7-E41A-BC0F-5E8C-E8C75C33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1474"/>
              </p:ext>
            </p:extLst>
          </p:nvPr>
        </p:nvGraphicFramePr>
        <p:xfrm>
          <a:off x="5271830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 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cap+1){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16A55B7-6C83-26D7-816D-BB1135999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14991"/>
              </p:ext>
            </p:extLst>
          </p:nvPr>
        </p:nvGraphicFramePr>
        <p:xfrm>
          <a:off x="8733342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50EC724-C766-95C6-C4F5-6443F53E9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600879"/>
              </p:ext>
            </p:extLst>
          </p:nvPr>
        </p:nvGraphicFramePr>
        <p:xfrm>
          <a:off x="78373" y="5166807"/>
          <a:ext cx="2945936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192C66A-E2E3-06A2-6B20-65D822B94779}"/>
              </a:ext>
            </a:extLst>
          </p:cNvPr>
          <p:cNvSpPr txBox="1"/>
          <p:nvPr/>
        </p:nvSpPr>
        <p:spPr>
          <a:xfrm>
            <a:off x="951641" y="27002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Next Fit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3C02F-E739-532F-C32D-E4832136BA53}"/>
              </a:ext>
            </a:extLst>
          </p:cNvPr>
          <p:cNvSpPr txBox="1"/>
          <p:nvPr/>
        </p:nvSpPr>
        <p:spPr>
          <a:xfrm>
            <a:off x="3656744" y="306152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 Fit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4467D7-68CE-BD3C-3CD5-CC3254FD0511}"/>
              </a:ext>
            </a:extLst>
          </p:cNvPr>
          <p:cNvSpPr txBox="1"/>
          <p:nvPr/>
        </p:nvSpPr>
        <p:spPr>
          <a:xfrm>
            <a:off x="6963515" y="315385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Best Fit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6F773-913E-F250-D7C9-E9570263F72C}"/>
              </a:ext>
            </a:extLst>
          </p:cNvPr>
          <p:cNvSpPr txBox="1"/>
          <p:nvPr/>
        </p:nvSpPr>
        <p:spPr>
          <a:xfrm>
            <a:off x="10368239" y="352406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Worst Fit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A31A86-876E-568B-6C9F-ED9A3DBB573D}"/>
              </a:ext>
            </a:extLst>
          </p:cNvPr>
          <p:cNvSpPr txBox="1"/>
          <p:nvPr/>
        </p:nvSpPr>
        <p:spPr>
          <a:xfrm>
            <a:off x="700556" y="6427863"/>
            <a:ext cx="222429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First/Best Fit Decreasing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16427-DD94-2144-D551-7985A2B82AE2}"/>
              </a:ext>
            </a:extLst>
          </p:cNvPr>
          <p:cNvSpPr txBox="1"/>
          <p:nvPr/>
        </p:nvSpPr>
        <p:spPr>
          <a:xfrm>
            <a:off x="21810" y="4721279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Offline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44AC86-B40C-2FF5-3133-27D3049829E9}"/>
              </a:ext>
            </a:extLst>
          </p:cNvPr>
          <p:cNvCxnSpPr>
            <a:cxnSpLocks/>
          </p:cNvCxnSpPr>
          <p:nvPr/>
        </p:nvCxnSpPr>
        <p:spPr>
          <a:xfrm>
            <a:off x="0" y="4630569"/>
            <a:ext cx="1219939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24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E5C2-F692-446A-B6E4-C14ED814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C7178D4-782E-9ACD-4B20-3EE743BBD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02219"/>
              </p:ext>
            </p:extLst>
          </p:nvPr>
        </p:nvGraphicFramePr>
        <p:xfrm>
          <a:off x="125130" y="868118"/>
          <a:ext cx="772347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4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 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색상 사용은 보장하지 않지만 색상의 상한은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색상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[d: max degree of vertex])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색상으로 첫 번째 정점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정점에 대해 현재 선택된 정점을 고려하고 이전 색칠된 적 없는 가장 낮은 번호의 색상으로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이전에 사용된 모든 색상이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인접한 정점에 나타나는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7C592A-71DE-E927-2018-AEF44504718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47CC6-4F1B-0FED-4D4A-D2D3FD71D60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3FAF6C-DB67-B1E7-D00E-2FB4504F39D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2B5D5E9-19FD-A91C-88F7-55CEFF1E02D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CD852-3C83-20E3-B1B2-0527B8EFF3E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Graph Coloring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374A5B-0D35-4E50-6661-2C340158A55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63063C6-0200-0F93-5678-B7D2F23EEB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8787C9C-2AB0-11B6-171E-79FCE79B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111E2F-474C-8A08-37BF-6F87385F56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B82D58-4D80-DCEA-1AED-EF3D2369E47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7D1CB-408F-D397-D089-23FE9C042C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46CF8-58EC-6ADC-17F6-B0BAEF886FF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8875BB8-BFB1-5C8A-2CA0-26BF996AF9F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327B90-112F-B0BD-BA0A-B7D01EB5A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26805"/>
              </p:ext>
            </p:extLst>
          </p:nvPr>
        </p:nvGraphicFramePr>
        <p:xfrm>
          <a:off x="8063100" y="868118"/>
          <a:ext cx="32785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 *adj;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v){this-&gt;v = v; adj=new list&lt;int&gt;[v];}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(){delete [] adj;}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Coloring(){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result(v,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vector&lt;bool&gt; available(v,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u=1; u&lt;v; u++){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for(color=0; color&lt;v; color++)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if(available[color]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result[u] =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u=0; u&lt;v; u++)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"vertex: " &lt;&lt; u &lt;&lt; "--&gt; color: " &lt;&lt; result[u]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g2(5);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g2.AddEdge(2,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g2.Coloring();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6120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A6A7A-E04F-7FD6-8504-3DA5962E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55C5DA5-390A-558A-137B-02F4D6466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14414"/>
              </p:ext>
            </p:extLst>
          </p:nvPr>
        </p:nvGraphicFramePr>
        <p:xfrm>
          <a:off x="125130" y="868118"/>
          <a:ext cx="955357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35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Centers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도시와 도시 간 거리가 주어지면 도시에서 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(/ATM/Server)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최대 거리가 최소화되도록 창고를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도시를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Triangle Inequality(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 부등식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따르는 경우에만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점 사이의 거리는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점을 지나는 거리의 합보다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Triangle Inequality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변과 각도 사이의 관계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길이의 합은 나머지 변의 길이보다 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식별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정리를 이용해서 두 변의 길이의 합이 다른 한 변의 길이보다 크면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길이가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한 변을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라고 놓고 삼각형 정리에 대입하여 풀기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부등식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3/2 &lt;= (a/(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)+b/(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&lt;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둔각이면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a+b-c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a-b+c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3abc/(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ab+bc+ac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1/3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 B + cos C &lt;= 3/2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 A + sin B + sin C &lt;= 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3/2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etc...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Ref: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  <a:hlinkClick r:id="rId2"/>
                        </a:rPr>
                        <a:t>https://www.geeksforgeeks.org/triangle-inequality/#various-inequalities-in-triangle</a:t>
                      </a:r>
                      <a:endParaRPr lang="en-US" altLang="ko-KR" sz="1200" b="1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BB275B-255E-0E1E-A42E-56FC8FA56B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88547-4645-DB2B-A8C0-AC12916DFF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4B4E65-D272-58E9-5D2F-26F2F0FECE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C41E-09D1-B52C-D31C-9A28FA6F7E4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007BF-E0A5-3FF8-BF10-3302453CD7D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 Centers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BE6DBD-AE50-35A5-7963-312BD0F5C2F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2669669-58A5-E189-6C25-7AA552DB81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C14165C-9215-F736-EFF7-3A8FBC22D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6CE7C2A-3F23-3B8D-8B55-61456EBDBC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832F4-E8E5-A3D6-2E4B-C3904BC95A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A22F68-63F0-13CE-8B1D-39168217C8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C15D18-763C-68E7-905D-DBED3BE524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1D05B7-5111-2084-74FB-828FEC59BE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548DF0-7247-1441-0E70-9DE04184E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815316"/>
              </p:ext>
            </p:extLst>
          </p:nvPr>
        </p:nvGraphicFramePr>
        <p:xfrm>
          <a:off x="9733456" y="868118"/>
          <a:ext cx="240379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weight,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center)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weight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0, 10,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{8, 10,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61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7C2E-1EA0-0470-5977-D87C5C3F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D757EF3-28E6-757F-994F-375E4AD45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773410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Superstring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 집합이 주어지면 집합의 각 문자열을 하위 문자열로 포함하는 가장 작은 문자열을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겹치는 부분이 있으면 합침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O(n3 * m) [n: 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29BB0-F8EC-8D34-CC01-9D85ABD5072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E52391-FC51-F927-2F73-6F6551C816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463AD7E-8695-4BA0-C4CC-6CE9884B1A6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9BAA00-F6FC-B458-65D0-F60A673E8E8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88318-D589-3FFF-C7BF-B74F4631812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Superstring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4F53F-B138-A445-730E-7EC3FC78C76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933D0E-A116-BB57-CC7A-0962DA6D88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871B899-074C-E501-4981-87C96E52A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687F5D1-5D0C-27DE-00DD-AFB8879A64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17E688-9800-470C-01D7-1BADA7B2CD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9074C1-F4CE-7464-EDB1-715474CC87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91B246-839B-84F0-FDE1-14BA2FD716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D73E050-8994-6B14-80C7-BF4B6C8E951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00864F-FB35-1AFD-6FF8-D78489EB7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82531"/>
              </p:ext>
            </p:extLst>
          </p:nvPr>
        </p:nvGraphicFramePr>
        <p:xfrm>
          <a:off x="7516160" y="807720"/>
          <a:ext cx="3127693" cy="605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str1, string str2,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str1.length();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str2.length();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if(str1.compare(len1-i,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str1 + str2.substr(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 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len2-i,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str2 + str1.substr(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while(size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l, 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overlapped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if(max &lt; overlapped){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max = overlapped;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res.assign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== INT_MIN)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catgc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ctaagt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gcta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ttca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atgcatc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141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 탐색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값 처리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가능하더라도 한쪽으로 이동 시키고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방식은 똑같이 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(like minimum spanning tree),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AVL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Red-Black Tree,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 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정보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편향된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 추가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삼항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정렬되는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노드가 자식에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포인터를 포함하는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각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공간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공백을 가장 효율적으로 활용할 수 있도록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알바벳에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단어가 적절히 분포한 경우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Ternary Search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접두사를 공유하는 경우 공간 측면에서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단어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사전에서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문자 입력하여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완성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 테이블 검색 등에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맞춤법 검사에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및 수정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조정이 필요할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확장성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3E5DCF-0D74-8CF6-932F-01BE79D573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4483" y="3038885"/>
            <a:ext cx="4787900" cy="2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21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882B-3232-E1AD-B5B6-BF9DA4E3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01F47D-112C-E14C-041A-36408350A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01788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Fractional Knapsack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넣어 최대 이익을 얻기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이익을 최대화하기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부술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높은 순서로 정렬해서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9EFE55-D6F2-2B00-0C03-D95E411080D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1E8AF0-212F-F4C5-4244-9A6400FACD1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78018CD-A414-CB01-7414-FBA51FA575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140AA9-6FB3-6D44-D7FF-BDE9EFE22A4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C28B3-A359-2F3B-1963-99C01ED2E11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Fractional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1C3B1-E98C-EC11-834C-01BA7DA604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FBB6D78-B630-0DB5-8F3A-DEB330A4096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A3C830-55FC-FC0F-89D9-6D9D493BB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76A23A-4123-CB71-8F25-DAEAFCD700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F974FB-BB4B-FA5E-4641-4D44485EC36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E5D0C61-0A73-C0C7-6BF8-211AF789485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53F518-D72E-3F9E-0007-8E32B23C403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5FC293-1EA9-97FB-D620-BCEFC07681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28725F-5379-2749-CF7C-DF46D1D6E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39484"/>
              </p:ext>
            </p:extLst>
          </p:nvPr>
        </p:nvGraphicFramePr>
        <p:xfrm>
          <a:off x="125130" y="2234152"/>
          <a:ext cx="3026093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Item{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profit,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Item(int profit, int weight){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this-&gt;profit =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this-&gt;weight =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(Item a, Item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r1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r2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r1 &gt; r2;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w,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result =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 &lt;=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 * ((double)w/(double)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 { 60, 10 }, { 100, 20 }, { 120, 30 }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2656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1649-A781-D836-80EC-39DAD0B17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158C51-0FBC-34DA-254C-A6AA496C4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64327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Minimum number of Coins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개의 단위 화폐로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바꿔줄 수 있도록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화폐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{1, 5, 10}, n = 11  10,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if-else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구문으로 처리하는 것이 제일 효과적임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(DP ladder if-else)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단위 화폐부터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5D2F0F-477E-5915-2D44-AEAC78A798F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2E441-5412-737D-3235-A666105FD72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F6D341-4B8B-C5F0-19ED-201F83FC3E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B654A2-EF7B-6677-3C9D-ABD61BA9D8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70699-091C-4BBD-DCB2-B4A0D650DC7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Find 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Number of Coins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9ED893-52B6-C60F-2F27-A21B30556C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E777C90-90E2-FF95-1212-0F280152D1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F5FE07C-3D1D-41A9-E49B-F6BBAEE2C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D9F2213-3F46-B88D-DFFE-90059A9234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09BDE7-A47D-0115-722D-97B10D37C7C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A53DC-B2C6-D5F2-3BB6-182F6A15B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76374-C140-981B-B180-9D856CBDB89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C6CD2C-EFDD-8391-7040-33D8B92975B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C46C37-2D8A-E21E-CC52-89D95B20D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36632"/>
              </p:ext>
            </p:extLst>
          </p:nvPr>
        </p:nvGraphicFramePr>
        <p:xfrm>
          <a:off x="125130" y="2345465"/>
          <a:ext cx="309276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2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denomination = {1, 2, 5, 10, 20, 50, 100, 500, 1000};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while(v &gt;=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 -=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518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F9B4-FF6A-600B-D5A5-A21A27DE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F2D28F-632C-F5A2-36BD-C83F7C30EAF8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774A54-56E0-07FE-0255-C2A8F10B496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A6CB95-18C3-2353-57DA-BF6686135BD5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4E35FB-BCD2-6AD7-0F20-DCB22B8168B4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610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A008-E64D-6922-B00A-29159E73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B9FD01C-E140-58F0-C57B-EF4034F69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456308"/>
              </p:ext>
            </p:extLst>
          </p:nvPr>
        </p:nvGraphicFramePr>
        <p:xfrm>
          <a:off x="125129" y="868118"/>
          <a:ext cx="1196396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39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다항식 시간에 특정 유형 문제를 해결하는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재귀에 대한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결과를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대한 최적 솔루션은 주어진 문제의 최적 솔루션에 기여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해결 단계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매개변수를 사용하여 상태 표현식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입장을 고유하게 식별할 수 있는 매개변수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 관계 공식화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Dynamic Programming vs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문제를 더 작은 문제로 나누어 큰 문제를 해결하고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재귀는 함수가 자체적으로 호출되고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Top-down(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입력 집합이 있는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하위 문제가 겹치는 경우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Bottom-up(DP, Tabulation)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입력이 많은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문제가 겹치지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 vs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상태 전이 관계를 보기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상태 전이 관계를 보기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조건이 많으면 코드 복잡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코드가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테이블을 통해 이전 상태를 직접 접근 가능해 빠르고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많은 재귀 호출로 인해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하위 문제를 한 번 이상 해결할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top-down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하위문제만 해결할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첫 번째 항목부터 시작하여 모든 항목이 하나씩 채워지고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요청에 따라 채워 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항목 채우기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반복적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재귀적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하위 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(Overlapping Subproblem)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충족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하위 구조 속성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(Optimal Substructure) 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수량 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배열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확률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n-D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값이 변하는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parameter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C9DE6A-D467-4110-62A8-DA093E91FB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88EC3C-9B95-004E-AFBD-CD46A328CC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3AE87-A380-C4AC-0266-3F343853B8B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2B60A92-7D33-739D-788D-6C57A8CB3CF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25A13-BCE3-2732-28B2-A8C6CB76F15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Introduction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9141DF-5F88-873E-5C3A-46D98991B4D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21A9A0-84C7-E2C3-5F37-1DDE356BE4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556D71-8819-C4C3-3ED9-F50772FDE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2E969B0-C68F-63C7-7FBA-786A18A2EF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5CD900-1350-50F6-C30D-3E3EBAED415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A32C721-5882-1A5F-CE92-F955524C9A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3F9A389-4251-4672-DC60-D9D444945D8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1B8E9E-C8EF-FE86-748E-25425B0B05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E67ED7-0650-440C-D27E-C121D67F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359"/>
              </p:ext>
            </p:extLst>
          </p:nvPr>
        </p:nvGraphicFramePr>
        <p:xfrm>
          <a:off x="9177089" y="2814053"/>
          <a:ext cx="2070418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463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std::vector&lt;int&gt; table(n + 1,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- 1] +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table[n];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698C365-FBF1-A923-B59B-A73134E42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37620"/>
              </p:ext>
            </p:extLst>
          </p:nvPr>
        </p:nvGraphicFramePr>
        <p:xfrm>
          <a:off x="9177089" y="1005291"/>
          <a:ext cx="2737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7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6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767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std::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int&gt;&amp; cache)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cache[n];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cache)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cache);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cache[n]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DFE321-5423-E5EA-04A7-F0B35AE756CD}"/>
              </a:ext>
            </a:extLst>
          </p:cNvPr>
          <p:cNvSpPr txBox="1"/>
          <p:nvPr/>
        </p:nvSpPr>
        <p:spPr>
          <a:xfrm>
            <a:off x="10182582" y="159633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 err="1"/>
              <a:t>Memoization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7BA66-99F7-C5B8-E7CD-1E0067C2E17A}"/>
              </a:ext>
            </a:extLst>
          </p:cNvPr>
          <p:cNvSpPr txBox="1"/>
          <p:nvPr/>
        </p:nvSpPr>
        <p:spPr>
          <a:xfrm>
            <a:off x="9912886" y="340510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Tabulation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725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B28D3-28FA-2B19-34F6-96F2ACA6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A13968-E955-3936-C215-F588126B9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21650"/>
              </p:ext>
            </p:extLst>
          </p:nvPr>
        </p:nvGraphicFramePr>
        <p:xfrm>
          <a:off x="125130" y="868118"/>
          <a:ext cx="657733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7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04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Assign Unique Cap to Every Person(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- 1~100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사이 고유 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보유하려는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사람이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누구도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쓰지 않는 방법의 총 개수를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(1&lt;= n &lt;=10)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n, collection of cap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 Notation/Operation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bit(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first(mask):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가장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check(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DA394F-E4A1-D695-84D8-DC8356C82F2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FB0E9A-2C3D-C0A1-673A-95686B6185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134CF4-8599-3A7A-1629-DAD96A4BB9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7534A3-183A-1AF0-0EAE-3369839DCF1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4DAE5-B6F3-554A-7119-192F5BA615C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Assign Unique cap(Bitmask)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911DC9-2BA9-A18D-3475-F7E636108BB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A1AE1CC-85B1-CB40-AC26-101AEA5A58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7D730A-26D8-1FA5-5C82-CFA8B77CA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CCA97D1-03BD-DC97-79C0-F2391257AEC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FF4AA2-2469-B988-D8CA-E1751FFC2B3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A2D4A7-103B-105C-A631-D2E6C600F8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520137A-B327-07FC-828D-7919D4D86FC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6D8187-0682-74C2-E527-409C5AD471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8DE0BA-1954-6859-8779-D5BFCEA27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700247"/>
              </p:ext>
            </p:extLst>
          </p:nvPr>
        </p:nvGraphicFramePr>
        <p:xfrm>
          <a:off x="6735639" y="868118"/>
          <a:ext cx="5400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mask, int cap,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if(cap &gt; 100)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ways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if(mask &amp;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ways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ways %=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= ways;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(1 &lt;&lt; n)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(1025, vector&lt;int&gt;(101,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53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4BBE-C355-59C8-DA0E-C725166C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CFDD59-78C9-0ABA-28B7-588DCE35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04818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#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막힌 곳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비어 있는 거리를 나타내고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2D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모든 집을 방문하고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돌아가기 위해 이동해야 할 최소 거리를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B6AB21-9B8F-E7AC-5557-E7A4E24045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FFD7BF-89EB-0421-CB66-2C7B68C8A6A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254DE23-D1C0-4DA2-B868-BBFBD964660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1A18D9-BBED-2C59-75E0-FEB618AEEDF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30AB7-3C0C-26A8-3771-BF9E21A99E9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BD483-C5D1-C1D1-939E-CF143617AB3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C9AFC8-7D01-9BE6-E714-610A67B274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29BC89-D265-6FCA-2917-D42629015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E46B846-B58E-E0B9-17F5-7321F8BC39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75A812-399C-5F39-941C-D06E43A153F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1F13EEC-3CAA-12A4-CE07-F6FCCFB161D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3AE0BE-E8EB-3B48-4DE1-DCD1F7F341D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3748AC8-613D-AF3F-D6E3-0B2016F0B5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74423E-0570-5760-EE65-BDF44431A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07044"/>
              </p:ext>
            </p:extLst>
          </p:nvPr>
        </p:nvGraphicFramePr>
        <p:xfrm>
          <a:off x="125130" y="1927777"/>
          <a:ext cx="10249536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5118418">
                  <a:extLst>
                    <a:ext uri="{9D8B030D-6E8A-4147-A177-3AD203B41FA5}">
                      <a16:colId xmlns:a16="http://schemas.microsoft.com/office/drawing/2014/main" val="2349299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dirty;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X[] = {-1, 0, 0, 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Y[] = {0, 1, -1,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&gt;= r || y &gt;= c || x &lt; 0 || y &lt; 0 )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'#')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r, int c,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visited(size, vector&lt;bool&gt;(size,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cx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cy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queue&lt;pair&lt;int, int&gt;&gt;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visited[cx][cy]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cx, cy, r, c)){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if(visited[cx][cy])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visited[cx][cy]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 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limit)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ret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 (mask &amp; 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))==0 ){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 = min(ret,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].first][dirty[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vector&lt;vector&lt;char&gt;&gt;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'#', '.', '.',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'*', '.', '#',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'.', '.'}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{0, 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(r+1, vector&lt;vector&lt;int&gt;&gt;(c+1, vector&lt;int&gt;(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INF)));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6040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F9FE-1E6B-5D23-11A0-8E48FEC2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F1ACEE-CB06-4432-3F26-F7014C56F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05223"/>
              </p:ext>
            </p:extLst>
          </p:nvPr>
        </p:nvGraphicFramePr>
        <p:xfrm>
          <a:off x="125130" y="868119"/>
          <a:ext cx="39799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2F0722A-575A-3E32-6DCC-692AEA456CD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2CE4FD-98CD-4E5A-E652-43E18A4E13D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ACAE164-68AF-6C3B-7141-B8274A45B30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CB919E-9E01-D868-FC71-1B71C03CA5E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5DF01-63C1-1A72-499B-AF90D0D4194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DP+Bit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147AF6-5EB5-C55C-DFAD-076D07A8D4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17A6F31-F740-A843-422A-64DF2363C4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CFE499-B035-3FC2-3777-5D71FF56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F20B27-2D7B-0CF6-D152-55AAD42B1B7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A08174-32CE-B18E-A587-72A6FE01048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9620A39-FBF4-9D99-3C08-D400AF1273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41EAAD-7B2C-5180-A19B-49D374CE7F9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410A9E4-4005-F39F-D442-C0B2256BA18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A640A8-3CB7-7262-8D16-F4175AAF3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754597"/>
              </p:ext>
            </p:extLst>
          </p:nvPr>
        </p:nvGraphicFramePr>
        <p:xfrm>
          <a:off x="125130" y="1497588"/>
          <a:ext cx="440086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memo){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(1 &lt;&lt; n) -1 == ~(1 &lt;&lt; n) ==&gt; Set n bits to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 3))// 1st bit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0)// if distance is stored, not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if((mask &amp; (1 &lt;&lt; j)) &amp;&amp; j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j !=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(j, mask &amp; (~(1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{//node 1  {1, 1~4}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10, 15,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10, 0, 25,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15, 25, 0, 30},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20, 25, 30,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memo(n+1, vector&lt;int&gt;(1&lt;&lt;(n+1),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1 node --&gt; any node --&gt;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 --&gt; 1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(1 &lt;&lt;(n+1))-1,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4494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D9020-99C3-8DDF-F8AF-F72DF04C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D21E16-3A38-BB9C-7B19-0E02652AF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348803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Over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요소가 있는 배열이 주어졌을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x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비트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O(4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 Force]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n*2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083EC5-46D9-BA2E-375F-651283BDAEF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F76FDF-5E26-E98F-457A-5A51CB63873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4248E5-B400-22C0-46D8-4D179998EB5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F67C5D4-5138-8422-64F6-E0E7D3AF67F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1CE50-DB01-BD59-BCFB-83063C3CAB9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Sum Over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9ACB5-2FC3-853F-26AA-52848023E8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4DDE8A5-9628-C251-FEE7-8B09A3A649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1EDDCD-7577-5F92-F2F3-61EE8D9E3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B8CBE90-5DC4-C151-C1E5-2A0B19CDE2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6860383-EBBE-491A-CB32-C2448C52572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9174A0-FAE9-5254-B2BB-5A2AC2139A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0E32A6-BD65-B094-17F2-FE286FF1862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2A91AA6-C804-4B96-D47C-B89D2537E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1C17AB-9B61-EBF8-EA4A-1A0218D00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89736"/>
              </p:ext>
            </p:extLst>
          </p:nvPr>
        </p:nvGraphicFramePr>
        <p:xfrm>
          <a:off x="125130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22811F4-6FF5-E4A9-1B19-8B874A91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74570"/>
              </p:ext>
            </p:extLst>
          </p:nvPr>
        </p:nvGraphicFramePr>
        <p:xfrm>
          <a:off x="2905227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6083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810FE-343E-7499-24E7-46F7C8140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0BBCB51-B30C-945A-F685-A60B6B68DEBA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AEEEE8-5C44-3062-B8F7-133F3C3CC3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B5119E-29BC-CAD4-A1DE-9F2E22FA3E5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91E34-823D-DC2D-64C0-D273E46C91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3995A89-72D8-347A-4859-8DA89256FFF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2D620-4BFE-291D-9601-022E7B1A546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EBE2AA-559E-7B7D-6E39-118B978463F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C586485-2FE0-9BCB-1809-729B07F468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6DB49E-19CF-8636-8A2D-0AE040C31F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ED36679-A603-7CA2-C4E4-9C2EF75AFE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B75516-03CA-1BAD-AA3B-D7A9A8A8959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5FBF06E-6EEA-A64E-1DA8-EA7FBD91ED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45966-277F-284E-19B0-A4C0E942C6C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7C93E7-67A1-38F5-49AB-1A254AB612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FF189F-7F70-76D8-B1FE-4AFB75233F27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4046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0D518-D249-8A0E-D938-99C753EE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517BC0B-3CE2-A146-448B-2BBFD877F562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E83408-85B9-E353-669E-1524041211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A07F0-DDFF-D234-2A1C-AE43B8352D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3FDBC1-596B-C9D9-B36E-52757C3108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0C4D7F0-E947-6A3C-4553-226CC70AF6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A66C5-3603-BC49-428C-8EF2FDCDC1B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CB2B65-4B34-706F-0B47-4C7574DE406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E726FA2-070B-C704-8AC7-8F475BF5CE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E559F94-E720-4BBF-44D1-0E7DAF3014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991BFB0-0BFE-1C6C-401A-9CD3AADC25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89ECE08-A74C-3636-803C-DFADD0E4E01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93EC6F-2C46-54FB-7748-06AB1A247C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CB7A74F-2B9D-3AFF-75D0-90CDA15E312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857A20-DFAF-835B-00B6-0DC39AD5B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69047B4-5BCC-E0E3-CF85-407ED4CCDB4B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27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764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노드의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높이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없는 자체 균형 이진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데이터 조회가 필요한 곳에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 균형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+ 1 (h(0) = 1, h(1) 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균형이 더 잘 잡혀 있지만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작업에서 많은 회전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Weak AVL Tree = Rank Balanced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균형을 유지하는데 필요한 회전 수를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정의 방법이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저장되는 데이터가 동적이지 않은 환경에서 효과적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D884EC-4DDE-5176-40C9-5346C9A5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0372" y="1036537"/>
            <a:ext cx="3041295" cy="24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07949-E460-26D8-38F1-A93F062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03EB945-43BA-E740-4356-94A5B80E6BBA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F9614B-2353-13AB-BC67-6DCED007C3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64FD28-671E-14FD-A9B3-AE40DA95EE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FBB596-5E19-DAD8-F94F-88661351E9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BDF50E8-40EF-40AC-1886-16B2B9EBFEE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04B80-CD05-5445-3B03-DA722F30EEF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6A8DD2-2A07-4421-C894-08FE9BD1F8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29C801-CACF-5318-94A8-5A2B4F452E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66BDE9E-72F6-A6B9-B0E3-14D3F629D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44C926-BECA-6BFD-5182-D89D679F09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041230-77DC-A208-4307-FD89148AD1C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9D289AC-3BDF-E03B-70ED-C88AE7BF4A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BCEBF3E-7ED7-A3D9-46D5-27F787626D8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DF2414-2639-028A-9841-F233E266BF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3B0271-EA2A-73C5-287A-568B62806291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315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B3677-6282-819C-CD01-BAC36EB1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9AE599-D33E-3186-0573-770D409F588B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1BC044-2D32-22C1-16E5-2DA2BB28039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ED5225-E2AB-4D2B-85DA-C55179CA1E3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9A70A54-5714-243D-3A56-E118335BF0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5190779-178B-72C9-CE26-CB0457A533E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A9184-EC57-B3EA-9519-B6348A013C9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A37037-F231-B6AF-6470-6E814469C7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8357305-9B9E-C3D2-A61C-23BFAC8B09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CF31304-04F2-DFA9-4096-BB1C480B8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47ECF5-BC18-B9A6-3E76-D6B4B118D3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15B03-A35F-A876-3CEF-9E035A4F0C9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341FA17-A19B-36F4-E855-223E3D9DB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FB8CEF1-293A-BB69-F34D-052675E731B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B1F1D6-53D3-1717-25E7-057C721667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B3D1DB-4862-3649-E11B-D9302C94F07B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3935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3B1C2-71DC-C707-49A9-2C870CCC0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7F6E0D9-1E55-F239-B91F-E4E20A3DD626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64ED53-6621-14C4-0279-37F5E50D9E7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A87C8D-09D4-7C81-4377-422369CB856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7527E3-A167-CCA7-FC2A-67A607A435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4310580-162F-CCED-CD4E-20676A73611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90ED7-B1D0-C78C-9154-E3F5B14AFD6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1CA3C-3417-EA39-05EF-A8843C58E88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21ACAE3-2F9E-F8DA-7994-969B5C1B159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17243B-C3D4-9406-455E-D004F82889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A42524-535F-02F4-3983-8D51B54F8E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FAA369-8484-9265-0727-BBE173D3CE9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68F4B8-7FC9-0139-9873-2DDFD3E56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24390B6-955B-3520-12C3-9D0C3E03E2E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CE32420-26E5-27FA-F6F6-85C011188B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1A23E6-B165-8E5A-C35F-DD8AE249C28B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6560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1B89A-B460-520E-6460-3E9EF5949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A42D305-B1F2-FE7F-6D7E-68AB15B017CB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287196-DD76-A7AC-8ADA-FDBD0CD2A3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56C66B-B554-CD33-4A8D-36FB325CB3B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1507E7-F387-4D88-572F-E3E06EEFF4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69A4F70-B4D9-D5FA-3A5A-6757F1D4222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68793-618D-5E3D-AB12-4F7F9BE4D05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19F570-431B-37ED-C8AC-7FADAB0E79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D65E58-F613-2919-D709-0B880202A2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3EBCEA-A534-870C-8FF0-4B4C6E13A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6C5D291-1D93-D217-4B71-D22D496E0B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6ED4D0-8E74-5251-0BFB-4D9DAFF722B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E796502-9E50-3B6F-33DB-5E46F0BE1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73773B6-8098-BC44-FF7E-11ED6A0B4B2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A3648A-9D57-1FFD-14AB-CA1A8C80516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1BAC94-C4C5-2B6B-0EBC-694A4CAA5486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1903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68437-1A70-4D01-106C-C5A3E9EA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9BCECF-4F49-D879-A0DE-FC50F134DF69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C161D0-ABE3-7575-D8CC-A69D21B34B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8C2AB3-48E5-9A59-1BA2-B40A8156BC4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4394157-1956-6B86-F7D0-D62E9787C3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FDEB0A-0B9E-B67F-EB27-8383FFC5A4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52AC6-A4FC-C5F9-BC37-2EFAB2CCBA3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63713A-9485-454F-2EE1-46D2155A095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709222F-E180-9DB0-7D1B-8B5685CC36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32D563-E2E4-3417-0285-3C74C84EA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A2A04A9-9D2D-E5AA-2850-DDEE4F33B8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986B5D-1B87-E884-802E-37C178D4A08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0588B9-5170-E926-476E-0F8DB87B4D0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00E736-6148-C4D4-099E-F13CC2B43B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2BB7217-5E40-4777-C7D6-AB7815DAAE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C62699-FC8F-7BE1-8C61-C0BCC8C86482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2003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E76A-E69D-92E9-2BDF-73ADDD164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4EBAE2-741C-C01A-EAA7-D6F947BC1F33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8992BE-53EC-AB86-C2F9-135C890B72D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F5C333-DBBF-E9D3-F4AD-9CED1A1B34B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B4D0596-0E64-F53F-0A2E-0B198E9690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C8890B6-F9EC-4675-5FF0-8FA28E20FAF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2DFB3-F60A-364E-EEFD-C665581DC6B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030335-DCBB-DFE7-9F48-0F6413E43A8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F7B5B1-2BA4-DC3C-6A0D-74B1E3673C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49E369-8FEB-C21A-1711-0EB09C0357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3A17CB-CFB1-0FEE-2F3E-B442867065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19F52E-F930-4C0F-6164-0ADBCB4A198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6E054E-3495-BB27-FC84-EF0E37DAE7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B974DED-570A-E9A5-0356-69DC3FAC3F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5926B70-1ED5-7C33-2E9C-0C666DC04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179130-D412-219E-B6A3-FADC1EE85BD1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9375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E8A4E-D0E0-A0F4-D21D-48489A017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D012EE5-F4DF-E8B5-2FC3-0226DBCE8582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59BBFF-3E4E-9293-83AE-FB9D6E51BD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0E97E5-A4D9-BF08-2114-CFE8390657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1E245B8-1A6F-C645-BAF7-451BC2A034F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7558782-DC5A-1A8F-1E05-4D7E6842D5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57E94-5B7D-659A-A97B-7581497DB9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FF8BA0-FE3C-2C17-056E-2DD3D58ACB5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E5D89B-8710-2BCC-4243-4A462257F8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2F30EC-D4DB-512F-6565-A15EBC70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D61B260-4BB2-A6B7-05DC-2349CC432C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9E783B0-505C-6CD3-E6BA-556EFAE815F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9A8D799-D364-1051-39B5-AA0F43D825A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4FEEE07-9842-29B0-2B32-E785A091316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BADBA1B-CF12-0177-71A2-FBA421621B8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38EA7CF-6E11-B797-3090-7B96469CB6C9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5257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8D113-28BC-03AD-470A-8B423C720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10EC750-DB60-8C62-D2CF-10481A523B8C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E2F15A-C704-7C0B-52E6-C6D43AAC2F2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A63364-748D-9525-9A7A-68D627DEB86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2A4CE7-26EE-17A6-22B9-F4F0C67D395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87503A-C7D4-5522-6F1F-8BE39C5AFD0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EF728-6787-2806-4587-20816F1E115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DF3347-CDFA-BE59-4909-577A928F842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819683-4AD7-60A7-9B39-65E737BE6C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78F4B3-E320-B969-4F11-8A81C276F1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2575FD9-32C9-A0DD-A780-30C831FA4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AEC56EC-0A15-D9BF-3958-67341CBA021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7E8859-F5B1-234E-A1DC-89F5B4F421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C47AC1-6A49-274B-1F02-82DD2D7AE3B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31434C2-4EF9-EECC-E2E5-85DBA276D3B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AC68A8-2BD7-2E30-C953-54CEDD8198A9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9468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08E72-0797-3C38-9382-D6E9CC92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56557A2-033C-1A02-C1C8-D6B506EFFCD6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231089-643E-6A7D-766B-5201E8C451F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2B707-49D8-15D0-BBBF-B62BBFA03D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309C32E-9F28-657E-16E2-464A66CE1E9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A0FACEB-FDCB-1655-370A-DD350C79D1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C4764-F849-3D02-E847-5A1445D966C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C3F2-CD78-8221-B1A1-45FFEDFA472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60FA63-B4A5-0499-99E4-F42706B344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9A43A8B-DBBD-EA19-04AA-67882B60C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8324E0-ED76-3E44-31E4-1F1AA5D2A4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03981F-5E69-F156-75C2-CE09066707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9B2178-4FD3-C93C-26EC-75079C2025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CF128D6-38FC-CA1F-B3E6-EC739B43F5A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BDFE49-F738-8CE7-A2ED-EA244E77AE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98232B3-A39A-613B-BE8B-716D98BF1488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4570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123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4375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Complete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값에 대한 빠른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효율적인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효율적 구현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애플리케이션에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이외 요소 검색에 부적합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구조를 유지하기 위한 메모리 오버헤드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아닌 큐 작업에 대한 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구조에 비해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확장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트리는 두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트리를 가져와 하나를 다른 하나의 왼쪽 자식으로 만들어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루트의 자식은 왼쪽에서 오른쪽으로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k-1, k-2, …,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속성을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가지는 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Ex) n=13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1101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3, 2, 0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세 개의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왼쪽 자식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64C4BB-6379-76FC-F62C-AD4799D7292D}"/>
              </a:ext>
            </a:extLst>
          </p:cNvPr>
          <p:cNvGrpSpPr/>
          <p:nvPr/>
        </p:nvGrpSpPr>
        <p:grpSpPr>
          <a:xfrm>
            <a:off x="6850129" y="3958790"/>
            <a:ext cx="4911943" cy="2605523"/>
            <a:chOff x="6850129" y="3958790"/>
            <a:chExt cx="4911943" cy="260552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2FCC651-7A00-B226-249A-4B1ED295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50129" y="3958790"/>
              <a:ext cx="4911943" cy="260552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A650393-20B6-10C4-1EFC-F1BF34BA98C8}"/>
                </a:ext>
              </a:extLst>
            </p:cNvPr>
            <p:cNvSpPr/>
            <p:nvPr/>
          </p:nvSpPr>
          <p:spPr>
            <a:xfrm>
              <a:off x="7815714" y="4302493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1A38C3-8DC6-1AC3-2161-C9682238BE51}"/>
                </a:ext>
              </a:extLst>
            </p:cNvPr>
            <p:cNvSpPr/>
            <p:nvPr/>
          </p:nvSpPr>
          <p:spPr>
            <a:xfrm>
              <a:off x="8361145" y="4831882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840224D-BA0C-7842-1567-D18A8A5F5018}"/>
                </a:ext>
              </a:extLst>
            </p:cNvPr>
            <p:cNvSpPr/>
            <p:nvPr/>
          </p:nvSpPr>
          <p:spPr>
            <a:xfrm>
              <a:off x="8958936" y="4308650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CB207B-87CC-C47D-CC0F-DDE73EA0A8F3}"/>
                </a:ext>
              </a:extLst>
            </p:cNvPr>
            <p:cNvSpPr/>
            <p:nvPr/>
          </p:nvSpPr>
          <p:spPr>
            <a:xfrm>
              <a:off x="8330209" y="4255057"/>
              <a:ext cx="1148224" cy="1734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4DEA18-5372-6169-F177-73FA6C1984C2}"/>
                </a:ext>
              </a:extLst>
            </p:cNvPr>
            <p:cNvSpPr/>
            <p:nvPr/>
          </p:nvSpPr>
          <p:spPr>
            <a:xfrm>
              <a:off x="9533048" y="4831882"/>
              <a:ext cx="1024885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CE61FA-7B9B-B33A-8BE4-1E23E01BF42C}"/>
                </a:ext>
              </a:extLst>
            </p:cNvPr>
            <p:cNvSpPr/>
            <p:nvPr/>
          </p:nvSpPr>
          <p:spPr>
            <a:xfrm>
              <a:off x="10612548" y="4318960"/>
              <a:ext cx="1096852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B8C13B3-EFBB-FC27-FC5B-87931BDB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7853995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6AFEAF-5700-78E8-8A32-1511CCFD1171}"/>
              </a:ext>
            </a:extLst>
          </p:cNvPr>
          <p:cNvSpPr txBox="1"/>
          <p:nvPr/>
        </p:nvSpPr>
        <p:spPr>
          <a:xfrm>
            <a:off x="2418995" y="7499211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E102BB-D72A-4B0E-1E33-D794DFE63B0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324" y="7499211"/>
            <a:ext cx="6381750" cy="59531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1B16F6-723D-EDB6-9B29-7655A5FDF739}"/>
              </a:ext>
            </a:extLst>
          </p:cNvPr>
          <p:cNvSpPr txBox="1"/>
          <p:nvPr/>
        </p:nvSpPr>
        <p:spPr>
          <a:xfrm>
            <a:off x="9077502" y="7044130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40180444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897A2-CC02-A3A2-93EB-350F7503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BE1357-B9B8-0DFE-BC1A-81E2CF94E4E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33D35C-8D6C-ADB2-F7FB-BA33D48E490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88ED43-F1F3-2DFA-0DAB-8EED55ADF4CB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D91158-E285-18E2-C8EA-7B5597CD860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5013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AE10-1545-AEED-212A-30855C18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4A309A-E3E7-A914-BF9D-3F4DA4F3B47F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BEA6C8-F88A-4D77-2F6B-7BBA4C9883F2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63E1A0-9BDF-E75C-D5FF-E9A75362E92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1BACB7-88F7-256A-299E-1B0423630F1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74078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AE45-C227-6B13-1C86-8EC8D466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84519C-228C-E68F-FB87-02A52C6F6D47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E8A8D5-AC42-2D33-7E17-53FF21370A3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BA8D87-0F90-153A-45F8-3CCA83103B8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62DF9D-9602-D4E5-D446-F5480B65EAA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9493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7C057-8A45-C515-A9D3-4C038474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E7379D-C372-41F9-9E9E-424F34DA3315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E7E1F5-8CE0-8773-C447-F58A5E27574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7688AC-A7BE-16B7-1FFD-C2B227E7822E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0FC6F2-36F6-80EE-7A46-1DAE1420C98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205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4D9F-8420-5CFE-61A5-BC4589EA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535A7AC-5040-9848-1E0B-033C0A6FDF06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5BB2A9-E7AC-E1BB-72E4-7E1CE2A878D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BB9866-4C76-65A8-DAE1-160432E86BF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94F682-0AEE-3BCA-0219-9FBEFE415DE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0786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8B9CB-280C-9D0F-5A52-5E62D8DF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0D6A73-1926-29F6-90A0-F6025D1629A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24B4FA-9EC6-2593-C3A1-AFCCF74296D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118C3-7F88-FE85-4ADD-C0381D96E5D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24989C-6F27-342F-8FC5-BB9CE6DF771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42708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254000">
                  <a:srgbClr val="0000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59434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순열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조합 공식 정리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120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팩토리얼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n! = n(n-1)(n-2)…1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(Permutation):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(Combination):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b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a:b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있는 순열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포함된 원소들을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en-US" altLang="ko-KR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aaabb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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𝟑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𝟏𝟎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원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!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원 모양 테이블에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원소를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염주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서로 다른 종류의 구슬로 목걸이를 만드는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최단거리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집합의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S(n,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똑같은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ex) n=6, k=2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일때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𝟑𝟏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자연수의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P(n,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똑같은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똑같이 생긴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P(n, k) = P(n-k, 1) + P(n-k, 2) + … + P(n-k,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이항 정리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𝒂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𝒃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 …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/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홀수 조합 또는 짝수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0 = +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짝수 조합의 총합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–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615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5" t="-208" r="-258" b="-1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57490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First Search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7589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DFS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트리나 그래프를 순회하는데 사용되는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Backtracking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Traversal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깊은 노드를 먼저 방문 후 형제 노드가 없으면 상위 노드로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역추적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Preorder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Posetorder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6035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820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B4FC9-8FB1-161A-7E29-551552597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6B4CC3-C67D-ADF4-AF24-592617AD6D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2210CD-1CEB-964A-91E8-484E7A696B1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20CB766-1A92-37A0-809E-31B87424182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C12A9E1-EE63-50FB-8652-1D8BCEEF31D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B38B0-0E54-3952-BC1E-AE37F289E8F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25DE7F-B24D-2EEA-E7C2-2C01C095450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1CAFB8D-08A8-C157-2C37-9867477EF5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1F1CB1D-C49B-2DC2-BE70-D5B74C63B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36050BD-ABBA-A1A8-5154-891101EC15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2DA6C36-E0F5-33CB-167C-FC974464CED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7E9A79E7-6BB8-DAD6-955D-19AB6E8CD4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840" y="1006618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7C9466-0078-6F66-2128-7DD21C7C7B56}"/>
              </a:ext>
            </a:extLst>
          </p:cNvPr>
          <p:cNvSpPr txBox="1"/>
          <p:nvPr/>
        </p:nvSpPr>
        <p:spPr>
          <a:xfrm>
            <a:off x="2457906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AA74A6E-0F7E-8D3A-A495-9238FB26C4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918" y="1195257"/>
            <a:ext cx="5140901" cy="47956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3FCBD9-DB1D-4D88-6607-D0F2720A0E79}"/>
              </a:ext>
            </a:extLst>
          </p:cNvPr>
          <p:cNvSpPr txBox="1"/>
          <p:nvPr/>
        </p:nvSpPr>
        <p:spPr>
          <a:xfrm>
            <a:off x="9038591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2592445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6575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함수를 사용하여 가변 크기의 입력에서 고정 크기의 출력을 생성하는 프로세스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저장을 위한 인덱스 또는 위치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함수의 입력으로 문자열 또는 정수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테이블이라는 배열의 요소의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Table: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키를 값에 매핑하는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Collision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키에 대해 작은 숫자를 생성하므로 충돌 가능성이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Separate Chaining(=Open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값이 새로운 값을 가리키도록 별로의 메모리 공간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Open Addressing(=Closed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요소가 해시 테이블에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항목에는 레코드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NIL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슬롯 검사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(Linear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 빈 항목에 순차적으로 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(Quadratic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중복된 키가 있다면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(k=1~), mid square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방법으로 알려짐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(Double Hashing):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해시 함수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h(k,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(h1(k) + I * h2(k)) % n  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음이 아닌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Key-Value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데이터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사용량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및 암호화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충돌이 많을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비효율적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충돌을 피하기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허용하지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(Division)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미드 스퀘어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(Mid Square)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(Folding)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(Multiplication)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Good Hash 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항목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Load Factor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수를 테이블 크기로 나눈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(0.75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이상은 복잡성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해시 함수를 다시 해시 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테이블에 더 많은 요소를 추가할 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 여부 결정하는데 도움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473E454-7620-7CE3-E726-C82A17CE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0466" y="1000854"/>
            <a:ext cx="5332582" cy="21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4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3649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적어도 두 사람의 생일이 같을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- 367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99.9%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 있는 적어도 두 사람의 생일이 같은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 중 두 사람의 생일이 같은 확률은 얼마인가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P(same) = 1-P(diff) ≒ 1 – 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-n^2/(2*365)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P(diff) = 1*(364/365) * (363/365) * … * (1-(n-1)/365)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 ≒ sqrt( 2*365*ln(1/(1-P(same)))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log X ≒ 0.434294482 * ln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ln X ≒ 2.302585093 * log 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Appendix: Birthday Paradox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2E24EC0-3A00-5681-72B1-90AFE0CF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0231" y="1006618"/>
            <a:ext cx="4010025" cy="15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3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38636"/>
              </p:ext>
            </p:extLst>
          </p:nvPr>
        </p:nvGraphicFramePr>
        <p:xfrm>
          <a:off x="177800" y="830019"/>
          <a:ext cx="11811000" cy="598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vertice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간선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G(V, 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Matrix): bool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간선 여부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정점과 연결된 정점을 모두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정점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(Weighted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(Unweighted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(Finite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유한한 정점과 간선을 가지는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(Infinite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사소한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Trivaial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Singleton = Single Vertex Graph):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간선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(Simple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쌍 사이에 둘 이상의 간선을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간선은 포함하지만 자체 루프를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(Null = Edgeless = Isolated = Discrete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정점은 있지만 간선은 없는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(Complete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정점이 모든 정점과 연결된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(Pseudo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루프와 여러 개의 간선을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(Regular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정점이 동일한 차수를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(Bipartite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(Labeled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정점과 간선에 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(Spanning Subgraph):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정점이 동일하고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일부가 동일한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(Tree)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(Cycle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희소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(Sparse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조밀한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(Dense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시스템과 관계를 모델링하고 분석하는데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비용이 많이 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결과 해석은 주관적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및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이상값에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취약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CD4AA96-7200-C4F2-2744-74E4BE3A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9052" y="1006618"/>
            <a:ext cx="3496845" cy="18508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410157-9321-9243-F4F5-8C4CB7D392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5107" y="3075060"/>
            <a:ext cx="3553693" cy="18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1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53728"/>
              </p:ext>
            </p:extLst>
          </p:nvPr>
        </p:nvGraphicFramePr>
        <p:xfrm>
          <a:off x="564188" y="1239698"/>
          <a:ext cx="5100712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7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DFS(Depth First 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 노트에서 순회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방문하지 않는 노드가 없을 때까지 진행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하위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먼 곳에 있는 것을 찾을 때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역추적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BackTracking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 감지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토폴로지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예약에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이분형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웹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미로 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모델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사항은 검색 그래프와 관련해 선형적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경로가 아닌 해결책을 찾는다면 시공간 복잡도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경로를 영원히 따라갈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 찾기를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해결책을 찾는 다는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5E2D5C-4BDA-2481-B2FE-CF1A77A1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76123"/>
              </p:ext>
            </p:extLst>
          </p:nvPr>
        </p:nvGraphicFramePr>
        <p:xfrm>
          <a:off x="6206219" y="1239698"/>
          <a:ext cx="5421593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BFS(Breadth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최단 경로를 찾는 정점 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레벨 이동 전 모든 노드를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레벨별로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가까운 정점을 검색하는데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이웃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최단 경로 및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그래프에 대한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P2P,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엔진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네트워킹 웹사이트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네비게이션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해결책을 무조건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깊이에 따라 저장 요구사항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코딩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73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BE1F-6651-A12E-1D47-BD91A603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95D2B6D-9042-77F7-FACA-B365111047C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79F1A3-3F01-00D7-FC45-9DF6AC9CB55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E4AE41-CB66-3B5F-D2A9-5E10346943E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75C7C5C-1F4A-EB4B-FEAE-A124C63DBBA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D45A0-2530-BD1A-2FDF-F2063179DC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(3)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97D27C-87BF-C098-9D11-A3026F2777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E18FA47-0ABC-5BA2-578C-1C8FE59347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3B8F53-48FD-96C0-AE9F-B9C00D1D1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812A1AF-B04A-6A36-0E74-53A998C5B12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C48DFEE-AA83-4AC9-423F-B87FE804257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3944A4-CF6C-FB35-0049-7F2BD5D8C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33699"/>
              </p:ext>
            </p:extLst>
          </p:nvPr>
        </p:nvGraphicFramePr>
        <p:xfrm>
          <a:off x="113337" y="868118"/>
          <a:ext cx="5644067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406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노드에서 다른 노드로 가기 위한 간선 여부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][j]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노드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가는 간선 여부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nVertex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확인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연결된 모든 모드를 방문할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 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리스트 형태로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있는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수에 비례한 메모리 차지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노드끼리의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연결을 확인할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193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C2887-66D7-1AA2-AECD-2DAD9C901068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4A541C-D700-B0FE-A1C6-4DD8B8443FE5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BBDDC9-3BA8-75B6-C953-D8DF2315A8F7}"/>
                </a:ext>
              </a:extLst>
            </p:cNvPr>
            <p:cNvSpPr txBox="1"/>
            <p:nvPr/>
          </p:nvSpPr>
          <p:spPr>
            <a:xfrm>
              <a:off x="0" y="171246"/>
              <a:ext cx="68326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Structure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0E9BA3-5B7F-C44E-FD4D-E603AD6652C6}"/>
              </a:ext>
            </a:extLst>
          </p:cNvPr>
          <p:cNvSpPr txBox="1"/>
          <p:nvPr/>
        </p:nvSpPr>
        <p:spPr>
          <a:xfrm>
            <a:off x="182946" y="1513295"/>
            <a:ext cx="1200905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Data Structure</a:t>
            </a:r>
            <a:r>
              <a:rPr lang="en-US" altLang="ko-KR" sz="2600" b="1" dirty="0">
                <a:solidFill>
                  <a:srgbClr val="0000FF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∙ ∙ ∙ ∙ ∙ ∙ ∙ ∙ ∙ ∙ ∙ ∙ ∙ ∙ ∙ ∙ ∙ ∙ ∙ ∙ ∙ ∙ ∙ ∙ ∙ ∙ ∙ ∙ ∙ ∙ ∙ ∙ ∙ ∙ ∙ ∙ </a:t>
            </a: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Array  ∙ ∙ ∙ ∙ ∙ ∙ ∙ ∙ ∙ ∙ ∙ ∙ ∙ ∙ ∙ ∙ ∙ ∙ ∙ ∙ ∙ ∙ ∙ ∙ ∙ ∙ ∙ ∙ ∙ ∙ ∙ ∙ ∙ ∙ ∙ ∙ ∙ ∙ ∙ ∙ ∙ ∙ 4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String ∙ ∙ ∙ ∙ ∙ ∙ ∙ ∙ ∙ ∙ ∙ ∙ ∙ ∙ ∙ ∙ ∙ ∙ ∙ ∙ ∙ ∙ ∙ ∙ ∙ ∙ ∙ ∙ ∙ ∙ ∙ ∙ ∙ ∙ ∙ ∙ ∙ ∙ ∙ ∙ Skip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Linked List 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Stack 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Queue  ∙ ∙ ∙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Tree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Hashing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Matrix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Set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Map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Advanced ∙ ∙ ∙ ∙ ∙ ∙ ∙ ∙ ∙ ∙ ∙ ∙ ∙ ∙ ∙ ∙ ∙ ∙ ∙ ∙ ∙ ∙ ∙ ∙ ∙ ∙ ∙ ∙ ∙ ∙ ∙ ∙ ∙ ∙ ∙ ∙ ∙</a:t>
            </a:r>
            <a:endParaRPr lang="ko-KR" altLang="en-US" sz="26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210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4CA98-D84E-0DC0-FB13-8933EC8A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7788B7-E63E-6967-A871-E91A85865A8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8A8EAF-E583-EF12-FA97-DE6A70358B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CFB2C2E-61DA-C570-4D1B-ECB9474F95A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C25167-C205-7BAE-73F0-7B8B7A367B8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AF020-6C4D-8535-411E-87261A72300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C52171-96F7-3736-E42F-29C2207F163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C750224-0035-0773-BFCF-FCBB0FC1B2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E4C59BE-BEDB-D69B-A7DD-F59D74CB3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A264352-7F6B-BC49-2379-93D4BD37BA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2BDC98-43DB-FC19-159E-1A3533C9A5F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35154D-10C1-B47C-C982-DAEC47F41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64270"/>
              </p:ext>
            </p:extLst>
          </p:nvPr>
        </p:nvGraphicFramePr>
        <p:xfrm>
          <a:off x="113337" y="868119"/>
          <a:ext cx="8421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83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Disjoint Set (Union-Find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겹치지 않거나 분리된 하위집합을 저장하는 데이터구조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rank: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깊이가 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깊이가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)(rank != height)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rank == right rank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트리가 다른 트리 아래 있는지 중요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size: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&lt; right size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right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&gt; right size  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== right size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 아래에 있는지 중요하지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Compression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일정한 시간 복잡도를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Path compression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압축하여 속도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메커니즘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5A35D6-8D1A-90DE-94BA-36E2FF1E8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81527"/>
              </p:ext>
            </p:extLst>
          </p:nvPr>
        </p:nvGraphicFramePr>
        <p:xfrm>
          <a:off x="401437" y="5420869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7FE47B-70B2-70D1-CA2A-DC2A330FF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40544"/>
              </p:ext>
            </p:extLst>
          </p:nvPr>
        </p:nvGraphicFramePr>
        <p:xfrm>
          <a:off x="401437" y="4167692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E3C786C-A025-2EEC-8493-C56F7C04B702}"/>
              </a:ext>
            </a:extLst>
          </p:cNvPr>
          <p:cNvCxnSpPr>
            <a:cxnSpLocks/>
          </p:cNvCxnSpPr>
          <p:nvPr/>
        </p:nvCxnSpPr>
        <p:spPr>
          <a:xfrm>
            <a:off x="1386019" y="5029034"/>
            <a:ext cx="0" cy="4145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F2CF-C4CE-B70D-A1F5-E4F884361CC8}"/>
              </a:ext>
            </a:extLst>
          </p:cNvPr>
          <p:cNvSpPr txBox="1"/>
          <p:nvPr/>
        </p:nvSpPr>
        <p:spPr>
          <a:xfrm>
            <a:off x="1565854" y="5128742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Path Compression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912A362-EF36-DDBA-75C0-9A3A23D5F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6432"/>
              </p:ext>
            </p:extLst>
          </p:nvPr>
        </p:nvGraphicFramePr>
        <p:xfrm>
          <a:off x="4977165" y="3614751"/>
          <a:ext cx="1611595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59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F411F72-48B8-4136-0A5C-E7EFCF331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5169"/>
              </p:ext>
            </p:extLst>
          </p:nvPr>
        </p:nvGraphicFramePr>
        <p:xfrm>
          <a:off x="3683893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C1C263-A75A-9040-0615-EF00BB2D7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27067"/>
              </p:ext>
            </p:extLst>
          </p:nvPr>
        </p:nvGraphicFramePr>
        <p:xfrm>
          <a:off x="6038597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58E20AC-0850-6832-43C9-3F28E408AC3C}"/>
              </a:ext>
            </a:extLst>
          </p:cNvPr>
          <p:cNvSpPr txBox="1"/>
          <p:nvPr/>
        </p:nvSpPr>
        <p:spPr>
          <a:xfrm>
            <a:off x="7291617" y="5715708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EBCB1-DE85-C620-E9DF-1D9FDCD6EF36}"/>
              </a:ext>
            </a:extLst>
          </p:cNvPr>
          <p:cNvSpPr txBox="1"/>
          <p:nvPr/>
        </p:nvSpPr>
        <p:spPr>
          <a:xfrm>
            <a:off x="1714729" y="580034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27285-ADD3-AD6F-E7A4-7FA4C4DB18DC}"/>
              </a:ext>
            </a:extLst>
          </p:cNvPr>
          <p:cNvSpPr txBox="1"/>
          <p:nvPr/>
        </p:nvSpPr>
        <p:spPr>
          <a:xfrm>
            <a:off x="6199017" y="3949212"/>
            <a:ext cx="333863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932DF-2C1E-29A8-B56F-EEC6F7B0C60B}"/>
              </a:ext>
            </a:extLst>
          </p:cNvPr>
          <p:cNvSpPr txBox="1"/>
          <p:nvPr/>
        </p:nvSpPr>
        <p:spPr>
          <a:xfrm>
            <a:off x="1714729" y="448678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1886B6D-8D2A-CFD8-BE83-B1A40678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011136"/>
              </p:ext>
            </p:extLst>
          </p:nvPr>
        </p:nvGraphicFramePr>
        <p:xfrm>
          <a:off x="8853519" y="868118"/>
          <a:ext cx="255854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54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*rank, *parent,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this-&gt;n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(parent[x] !=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parent[x] = find(parent[x]);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parent[x];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Union(int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Result: 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6716E8-B9A1-3DE1-8845-E53E6443A75B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4668475" y="4452951"/>
            <a:ext cx="111448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8574F3-FAE4-28CA-AB48-1CCD0F7CFE20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5782962" y="4452951"/>
            <a:ext cx="124021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811842-112B-69C8-0081-BF2322B0BA92}"/>
              </a:ext>
            </a:extLst>
          </p:cNvPr>
          <p:cNvSpPr txBox="1"/>
          <p:nvPr/>
        </p:nvSpPr>
        <p:spPr>
          <a:xfrm>
            <a:off x="9933522" y="4794507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Cycle Detection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0A2ACB6-A992-5813-B7D2-476992A1B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27276"/>
              </p:ext>
            </p:extLst>
          </p:nvPr>
        </p:nvGraphicFramePr>
        <p:xfrm>
          <a:off x="-212343" y="7236261"/>
          <a:ext cx="3556394" cy="72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3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72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7596-18F5-9B01-73A4-CFEB888E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389D5C-EC31-1258-6ED2-4DD8E5781A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9CA70E-DA4D-FB15-F7C8-C1DC8F80239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1C3AA89-EF72-290F-9AE4-D60CC86AC4E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3DA71A-ADF5-C884-094C-23B9724BB2D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42695-88B5-CF95-4B31-2EFAB0C8EB7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39165C-ABE8-C4B0-326F-0D0E2971A7F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596699E-1A3E-C9E5-4294-1CCC10591E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12DEBC4-1D8E-D5D9-ECA1-EAA68C349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377321-9368-6091-3FCE-038345BC76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E89A00-63BF-F8C4-F775-2A16CC340B1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DE20FDC-642D-5C22-17AD-8014AA9AE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80568"/>
              </p:ext>
            </p:extLst>
          </p:nvPr>
        </p:nvGraphicFramePr>
        <p:xfrm>
          <a:off x="5278832" y="989750"/>
          <a:ext cx="6773333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96733">
                  <a:extLst>
                    <a:ext uri="{9D8B030D-6E8A-4147-A177-3AD203B41FA5}">
                      <a16:colId xmlns:a16="http://schemas.microsoft.com/office/drawing/2014/main" val="380667632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86E09A7-2591-421A-130B-952C84E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6" y="1829428"/>
            <a:ext cx="4941589" cy="341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2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7AE3A-DD30-3C9D-5525-B4C93943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BF2B2C-0981-7372-DFC7-B4C2FFA75A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DE30E2-9F07-23C3-91D9-4150A8633D8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8E2BC0-187E-E2D4-134E-8D8A1E8854A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B366A16-076A-165B-B2B6-6FA84B201AE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41C43-FD23-34E1-53CA-21702D57D3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Multistage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865BC-9F5C-54B4-8616-787A78D7AE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F11215-05E1-AA82-BF32-47E3AD8F29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4A41D57-81AE-28A5-6D02-5BA16BD7B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12CC8-85D1-DB18-E6A0-5574E7AB65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66EAFA-BBE8-D24A-EC10-4D23CCCB6F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27D81BE-9179-C16E-FC3C-7CA7A5771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64429"/>
              </p:ext>
            </p:extLst>
          </p:nvPr>
        </p:nvGraphicFramePr>
        <p:xfrm>
          <a:off x="125129" y="868118"/>
          <a:ext cx="6824311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Multistage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 단계에서 다음 단계로만 연결되도록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Destination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destination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감소하면서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num of vertex,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graph[v] 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[v]{stage,{vertex, weight}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vertex=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 정점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for(auto u : graph[v].second)  u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){stage, {{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...}}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[k: stage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Cardinality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전체 행에 대한 특정 컬럼의 중복 수치를 나타내는 지표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데이터 집합의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값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중복도가 낮음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(Selectivity) = Cardinality/Num of total record * 100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Selectivity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효율이 높아짐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레코드를 잘 걸러낼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16E414-0224-BD3F-21D0-1E4EA262E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300506"/>
              </p:ext>
            </p:extLst>
          </p:nvPr>
        </p:nvGraphicFramePr>
        <p:xfrm>
          <a:off x="7052347" y="868118"/>
          <a:ext cx="4858779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877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stage){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=stage;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vertex=0; vertex&lt;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vertex++){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if(graph[vertex].first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for(auto&amp; u : graph[vertex].second)//second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u.second+dist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{{1,1},{2,2},{3,5}}},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{{4,4},{5,11}}},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{{4,9},{5,5}}},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{{6,2}}},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{{7,18}}},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{{7,13}}},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{}}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!= INF)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"Result: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A369B6-09DB-673D-1824-6E8728E1C481}"/>
              </a:ext>
            </a:extLst>
          </p:cNvPr>
          <p:cNvGrpSpPr/>
          <p:nvPr/>
        </p:nvGrpSpPr>
        <p:grpSpPr>
          <a:xfrm>
            <a:off x="3688770" y="4630702"/>
            <a:ext cx="3363577" cy="2227298"/>
            <a:chOff x="3186001" y="4247164"/>
            <a:chExt cx="3907306" cy="2587345"/>
          </a:xfrm>
        </p:grpSpPr>
        <p:pic>
          <p:nvPicPr>
            <p:cNvPr id="1026" name="Picture 2" descr="라이트박스">
              <a:extLst>
                <a:ext uri="{FF2B5EF4-FFF2-40B4-BE49-F238E27FC236}">
                  <a16:creationId xmlns:a16="http://schemas.microsoft.com/office/drawing/2014/main" id="{4F248763-A46C-2F18-684C-A5E417445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001" y="4479998"/>
              <a:ext cx="3907306" cy="2354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C03A3FD-5D3B-B087-C497-09D29D02BAB6}"/>
                </a:ext>
              </a:extLst>
            </p:cNvPr>
            <p:cNvCxnSpPr/>
            <p:nvPr/>
          </p:nvCxnSpPr>
          <p:spPr>
            <a:xfrm>
              <a:off x="3429000" y="4832350"/>
              <a:ext cx="0" cy="60960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19AE1D-F0AC-C511-589E-85130CA9694D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5817658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F7E1B45-AFEA-5DF7-27CF-2C8028B14784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917017"/>
              <a:ext cx="0" cy="459316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95E8BC8-EB70-6985-D846-4EF55501E2D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5780617"/>
              <a:ext cx="0" cy="366183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912A2D5-3418-5C9B-7C8C-A4B175F00FB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6F87961-136B-78F9-F6EE-4B41299CC69F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5844117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1F015A2-903F-8C0E-84CE-DE72339C35BC}"/>
                </a:ext>
              </a:extLst>
            </p:cNvPr>
            <p:cNvCxnSpPr>
              <a:cxnSpLocks/>
            </p:cNvCxnSpPr>
            <p:nvPr/>
          </p:nvCxnSpPr>
          <p:spPr>
            <a:xfrm>
              <a:off x="6527799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BFFA674-B30A-E81A-7994-4E5D6BAC2E3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247164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3952617-1417-1476-CBB6-DF47B16109F4}"/>
              </a:ext>
            </a:extLst>
          </p:cNvPr>
          <p:cNvCxnSpPr>
            <a:cxnSpLocks/>
          </p:cNvCxnSpPr>
          <p:nvPr/>
        </p:nvCxnSpPr>
        <p:spPr>
          <a:xfrm>
            <a:off x="5669359" y="4649921"/>
            <a:ext cx="0" cy="200434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18F5CE0-09F5-4480-0F93-1B006C9CC652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333378-2C62-1EA2-882A-94B8E3A9F62D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52E9DA-ADD5-916C-077C-6B9ADF003FD5}"/>
              </a:ext>
            </a:extLst>
          </p:cNvPr>
          <p:cNvSpPr txBox="1"/>
          <p:nvPr/>
        </p:nvSpPr>
        <p:spPr>
          <a:xfrm>
            <a:off x="3447714" y="4883668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C1D00-C2E1-1157-A059-67D4A486CC4F}"/>
              </a:ext>
            </a:extLst>
          </p:cNvPr>
          <p:cNvSpPr txBox="1"/>
          <p:nvPr/>
        </p:nvSpPr>
        <p:spPr>
          <a:xfrm>
            <a:off x="4256734" y="4409859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0AE2B5-BCE9-6053-C03D-70A0477414B7}"/>
              </a:ext>
            </a:extLst>
          </p:cNvPr>
          <p:cNvSpPr txBox="1"/>
          <p:nvPr/>
        </p:nvSpPr>
        <p:spPr>
          <a:xfrm>
            <a:off x="5216390" y="4417870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3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EE68E-01A1-2EED-6C71-624739BEA6B7}"/>
              </a:ext>
            </a:extLst>
          </p:cNvPr>
          <p:cNvSpPr txBox="1"/>
          <p:nvPr/>
        </p:nvSpPr>
        <p:spPr>
          <a:xfrm>
            <a:off x="6137158" y="4976001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751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EC79-4B25-F568-BF78-E6D77AB6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BB8C83-98B0-787A-DE87-D87620B1E8C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719D5D-FDDA-F33B-8FEE-72863529DDD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475F30C-F077-AD8A-24E1-A6CD6932727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B4120F9-D348-1E70-9D96-E92D14CE62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325F-A78F-897C-7D41-12D3AB9796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Shortest Path in Unweighted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77C582-C464-120F-4D62-DF4DAA6C181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E441768-45A5-376F-517C-802E1287A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BEBE547-EAD5-9EB3-6917-4AA8A5CD6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3D9826-40D4-AA93-B7F5-E48A60EDA7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7E1ED-2173-15D5-A598-AAF56FBE5D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AE8054A-EA64-DAED-2CE5-F1BC2657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88636"/>
              </p:ext>
            </p:extLst>
          </p:nvPr>
        </p:nvGraphicFramePr>
        <p:xfrm>
          <a:off x="125129" y="868118"/>
          <a:ext cx="682431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Path in Unweighted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가중치없는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그래프에서 최단 경로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array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정점을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정점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거리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최단 거리만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O(V+E) [V: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42E145-09DC-BF68-DDBB-1076E60CA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367"/>
              </p:ext>
            </p:extLst>
          </p:nvPr>
        </p:nvGraphicFramePr>
        <p:xfrm>
          <a:off x="125129" y="2446323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9A68D28-0872-5743-1E0F-3D015B8896B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D15B1B3-4277-FC3B-35DB-5EEFE78035A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</p:spTree>
    <p:extLst>
      <p:ext uri="{BB962C8B-B14F-4D97-AF65-F5344CB8AC3E}">
        <p14:creationId xmlns:p14="http://schemas.microsoft.com/office/powerpoint/2010/main" val="4396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644B-6E18-4543-1022-22C65EDB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80B95B5-2D6D-CADB-BF69-19DD7FD241C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ADF272-40D1-ADD0-0204-5DF778655B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3D1F497-03DB-BB96-1FC0-0DF3CC8590D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78AC70E-CBA1-9E43-B218-130C6CBEA76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B4769-56C8-F5C5-E00A-944E7B14502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Karp’s Minimum Mean Weight Cycle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139363-C7CE-6BB6-7048-4329EF8837D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2788776-03F2-6487-AE79-F412F11C1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9E2B528-FA1C-8C66-C51A-F6614B4A0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916975-F013-AD03-93C6-4A23E20F1E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A4EC13-0B45-87A6-7D0E-93200FAFDA2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0991280-2D85-2471-1490-05128C1EE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010388"/>
              </p:ext>
            </p:extLst>
          </p:nvPr>
        </p:nvGraphicFramePr>
        <p:xfrm>
          <a:off x="125129" y="868118"/>
          <a:ext cx="886322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2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Karp’s Minimum Mean/Average Weight Cycle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and strongly connected graph(with non-negative weight)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mean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Mean Weight: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Strongly Connected 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요소의 모든 정점에서 다른 모든 정점까지의 경로가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간선과 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  B / B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가능해야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C355326-37BF-1A16-0059-F8E17C56E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171"/>
              </p:ext>
            </p:extLst>
          </p:nvPr>
        </p:nvGraphicFramePr>
        <p:xfrm>
          <a:off x="125129" y="2952529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0FD71-20C4-7BC2-1F77-48CAA1675A1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EAC0283-7488-CED5-33E6-4798EF651F3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BC6A59-7899-D8F5-D67A-D6B1F7C659B5}"/>
              </a:ext>
            </a:extLst>
          </p:cNvPr>
          <p:cNvSpPr/>
          <p:nvPr/>
        </p:nvSpPr>
        <p:spPr>
          <a:xfrm>
            <a:off x="406397" y="1316303"/>
            <a:ext cx="11379201" cy="4811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추후 예정</a:t>
            </a:r>
          </a:p>
        </p:txBody>
      </p:sp>
    </p:spTree>
    <p:extLst>
      <p:ext uri="{BB962C8B-B14F-4D97-AF65-F5344CB8AC3E}">
        <p14:creationId xmlns:p14="http://schemas.microsoft.com/office/powerpoint/2010/main" val="373884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DCEC1-BCC6-4B21-E16F-5DC955F1B7C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727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2313C-9053-1DE1-4782-B9101FFE0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BB1177-A406-8E7B-824D-7878F551C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388130"/>
              </p:ext>
            </p:extLst>
          </p:nvPr>
        </p:nvGraphicFramePr>
        <p:xfrm>
          <a:off x="125129" y="868118"/>
          <a:ext cx="613948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94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한쪽에서 시작해서 원하는 요소를 찾을 때까지 검색하고 그렇지 않으면 끝까지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것으로 간주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 key==element, return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If key != element, return -1 or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정렬여부 상관없이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소규모 데이터세트에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913A9B-0848-E592-6377-60C83570E45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7E8786-2F89-FCD0-82D1-BE7FB4476F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393A4E-884E-E3B3-41C9-99902FC9E81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F41DBE-A6DA-3995-4C1B-71BE126EC1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E13E-3B14-3F5D-0371-EFA8A5EF0A5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E76CBF-210C-ED76-4AB3-12540B114F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D78F8C-3A12-D5CA-B97F-4416F24823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0D71F24-66D1-DA24-94AE-57561E4D3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BD41DCB-690C-2C9C-2E01-9C0D8A9E9E8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A9F869-A5F4-5228-80EA-A379326552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DFD780-D751-F8C3-6B43-EA2A2FC5B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64576"/>
              </p:ext>
            </p:extLst>
          </p:nvPr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F198488-CB8E-1030-42CE-C9056711FC9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2D69F96-83C7-7B7A-85A9-2239D692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56715"/>
              </p:ext>
            </p:extLst>
          </p:nvPr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A21B65E9-4E2E-E806-5C5B-7B52A287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53" y="949015"/>
            <a:ext cx="3882349" cy="136497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A1D1769-5582-35DD-A44A-A04D9D5F9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46508"/>
              </p:ext>
            </p:extLst>
          </p:nvPr>
        </p:nvGraphicFramePr>
        <p:xfrm>
          <a:off x="143872" y="2525760"/>
          <a:ext cx="252792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9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771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AFED-389F-E7B9-7C1B-4C9F0A6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254FF6-1B6B-A638-D367-9A9FDBAB9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73842"/>
              </p:ext>
            </p:extLst>
          </p:nvPr>
        </p:nvGraphicFramePr>
        <p:xfrm>
          <a:off x="125129" y="868118"/>
          <a:ext cx="724843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84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비교 횟수가 줄어듦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범위를 벗어난 비교를 피하기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추가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마지막 요소를 검색할 요소로 대체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검사를 하지 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값을 배열의 끝에 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1DE711-A91A-635A-D2A9-C475EDFF5D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7E4B6F-69CB-B615-A7A1-66449347EBB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A6B1FED-07C9-6A45-77E5-92BE55AD3D9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FA566D7-09A7-B510-BA6F-B10B47936D4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19AEF-3087-A728-55FD-3142E5F4AF1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Sentinel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186481-AA17-9C76-63B1-1F7F6C20DBD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2285F4-801E-9CAC-5BA5-D2F8140D7B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C02744-0650-EE38-C085-4488EE6CF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A0F2F-667E-5A3D-AA56-59754AA51BE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42FA14-9EFB-C5F9-F24B-97333B42F1C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F15378-387B-8B75-8B1D-22055AFFBD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24BD71-8A0D-BF95-0248-056827464F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64C6A2A-DBA5-6DFB-2E6B-66CAD3546D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1DCE4B9-4D11-A434-2786-471F2617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77895"/>
              </p:ext>
            </p:extLst>
          </p:nvPr>
        </p:nvGraphicFramePr>
        <p:xfrm>
          <a:off x="125129" y="2606603"/>
          <a:ext cx="29357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7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SentinelLinearSearch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last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if(last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size-1;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&lt;size-1) ?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7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4880-7F39-0B1C-0559-3098689E5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E8CE4A-1411-4577-FC69-403B1A4B9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25132"/>
              </p:ext>
            </p:extLst>
          </p:nvPr>
        </p:nvGraphicFramePr>
        <p:xfrm>
          <a:off x="125128" y="868118"/>
          <a:ext cx="730680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80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반복적으로 검색 간격을 반으로 나누어 조사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(lower bound),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(upper bound)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middle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비교하며 조사 방향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검색보다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메모리에 저장된 대규모 데이터세트 검색에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정렬되야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구조가 연속적 메모리 위치에 저장되야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Monotonic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단조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순서를 따르는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Predicate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술어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입력을 받아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monotonic predicate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변할 수 있는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STL 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binary_search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key):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container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발생보다 다음으로 높은 숫자의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return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ABB553-001F-8845-9F11-7AF5CF2B606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B91A46-4977-E5AC-45E8-2E3ED99E11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87DE3D-6CCB-1BBE-3422-D30BCDFCB29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2C452DD-D7A8-8255-521E-39B7C8D261C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38981-CA21-B59A-DAC3-1AFA7CFA2AB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Binary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D6BEA-A480-3DF2-2059-3ECA624FA6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C5D9E0-6D8B-CDB0-5907-9B975BB7C1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824E8C2-B469-8796-2FC9-BE146C8E4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C9F9669-EFE5-07C5-E761-8547762F1E8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BC96854-4800-FB6F-9274-945B7172F6C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C39CBB-F371-AA8D-97A8-16AAD848A3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938E24-F948-5631-A33D-D133F3F629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7BF87D-03D4-A405-84B7-26EADBB7C7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2E28077-E809-D795-2F60-0B3C4E649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64494"/>
              </p:ext>
            </p:extLst>
          </p:nvPr>
        </p:nvGraphicFramePr>
        <p:xfrm>
          <a:off x="8824192" y="2626942"/>
          <a:ext cx="3159938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9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AC66147-1CC6-445B-13B3-95262D6A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17" y="868118"/>
            <a:ext cx="3195713" cy="167307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691C45-006C-3D11-1C7A-FA3EB74B0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3655"/>
              </p:ext>
            </p:extLst>
          </p:nvPr>
        </p:nvGraphicFramePr>
        <p:xfrm>
          <a:off x="8716243" y="4741338"/>
          <a:ext cx="3375837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8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52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EFE4-2AE4-F647-70AF-F2ACDF878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2637D0-0932-83E3-A935-7F51F22B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41763"/>
              </p:ext>
            </p:extLst>
          </p:nvPr>
        </p:nvGraphicFramePr>
        <p:xfrm>
          <a:off x="125128" y="868118"/>
          <a:ext cx="904774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7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 Binary(One-Sided Binary)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증분적으로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횟수를 줄이기 위해 설계됨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반복에 대한 비교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수행횟수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(int)log(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()-1)+1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임시로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비교를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8 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 Bits  □□□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(□: 0, ■: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■□□  index=4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MSB=0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■■□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클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index=6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□■□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index=2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부분에 가까울 수록 적은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부분에 가까울 때 많은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59F509-50EB-A94D-5A86-8E84D722FA3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78C301-2C04-5E07-CA45-9039165C747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0E96CBA-A79F-3804-CF99-966C12C891E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1D788A8-5028-7017-FC7D-1490439906A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FE299-4146-EA87-7E24-E74B0BB4C76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Meta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Binary(One-sided Binary)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00687A-6E15-B8AC-78D9-4A2C86F1586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DED9FE-7455-168F-8C52-C9FA0861A91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CC44F63-DE3C-1895-38EA-C8AAB2657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E790D26-F0C3-993B-9BC7-0F6F5BB759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501A24-4B89-9FF1-F5B1-DD257A80E56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BFFD69-9FBB-9622-6578-FD0AC4993E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A94E9D-47F7-E1B0-F8C9-3E6D5FA6FEE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BCCE79-3497-FD1D-2A80-E05371F340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05A65C-EEA8-B334-BFB6-935AAB238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03557"/>
              </p:ext>
            </p:extLst>
          </p:nvPr>
        </p:nvGraphicFramePr>
        <p:xfrm>
          <a:off x="125128" y="3429000"/>
          <a:ext cx="547677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7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log2(size-1)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pos | (1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1&lt;&lt;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2^i, Set bits to 1 sequentially starting from MSB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size) &amp;&amp; (key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pos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;//Set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 based on MSB to 1 when key is bigger than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 ? pos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09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2308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저장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구성하는데 사용되는 저장소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데이터를 효율적으로 액세스하고 업데이트 할 수 있도록 배열하는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구성 및 저장 효율성 향상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 및 조작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업데이트 및 유지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및 오버헤드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확장성과 유연성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디버깅 및 테스트 복잡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데이터 구조 수정 어려움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581039" y="4397074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데이터 구조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6210D-8E4D-068A-B8A2-5DF3852F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744" y="1058632"/>
            <a:ext cx="5951603" cy="31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1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14B4-7666-75F3-17A9-859353D7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354E6B4-E537-7DAB-C83C-4C6B9147A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38519"/>
              </p:ext>
            </p:extLst>
          </p:nvPr>
        </p:nvGraphicFramePr>
        <p:xfrm>
          <a:off x="125128" y="868118"/>
          <a:ext cx="1055584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8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Unimodal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찾을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못함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비선형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사용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monotonic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찾는 것이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표현식 평가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Unimodal Function(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값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&lt;=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increasing, x &gt;=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decreasing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m=global max/min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Bimodal Function: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max/min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봉우리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증가하다가 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sequence(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내림차순도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감소하거나 증가하는 부분이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A2D9448-F1BF-86FC-B3EE-6A8CA2A0DE6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F2FFC-E10D-34FB-3EFD-CFED64F900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FBC6674-364F-89D5-D1BC-71F1D6DD48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B4D2B00-4A5A-66B1-057B-0B52742ABCB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DE8BB-1DB1-FEB3-005E-D4AC5AA3FFE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Ternary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702CEB-771D-1849-49F0-9236B2C963C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F81031-F3A8-B80A-36E6-C0D5E11154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400B233-289D-379A-AAFD-26032DF50C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27FC05-EF6A-D185-3B6D-0AAD285EA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FB176D7-9AD2-1B9C-E921-3CEFEC94C3F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85A72-EC65-6294-F0ED-FF55166501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0EE7FD1-DAFE-FFB3-FED2-7C4CFE7DFA2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E6841D-F6FF-FD0D-C521-00CA325E4C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56BB176-AF8C-FE76-D7C6-931F66FF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15510"/>
              </p:ext>
            </p:extLst>
          </p:nvPr>
        </p:nvGraphicFramePr>
        <p:xfrm>
          <a:off x="125129" y="3429000"/>
          <a:ext cx="36576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l+(r-l)/3;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r-(r-l)/3;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mid1-1;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mid2+1;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mid1+1;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mid2-1;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CBE2BF-960C-7159-5CA3-D7658D501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75234"/>
              </p:ext>
            </p:extLst>
          </p:nvPr>
        </p:nvGraphicFramePr>
        <p:xfrm>
          <a:off x="4007139" y="3429000"/>
          <a:ext cx="386632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 +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 -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mid1-1,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mid2+1,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mid1+1, mid2-1,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07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9CB4-0199-F6EA-A32D-2F15645F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8FA233-FD1B-27C7-BCF3-507531EE0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91514"/>
              </p:ext>
            </p:extLst>
          </p:nvPr>
        </p:nvGraphicFramePr>
        <p:xfrm>
          <a:off x="125128" y="868118"/>
          <a:ext cx="77483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83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Search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(Not important)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고정된 간격 또는 모든 요소를 검색하는 대신 일부 요소를 건너 뛰어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수의 요소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: Linear(O(n)) &lt; Jump &lt; Binary(O(log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성능은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1762699-F333-BB88-C925-89F66C5C564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2FA111-C3D3-74C5-A133-AF1D53DD005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D3EBB1-115F-A10E-4CD2-1E581CB362E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7E5D93D-FD5F-DA37-EF28-58083949B40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3D326-F91B-3F83-8D3E-F777F70D2A5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Jump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D03B7-B2E0-888F-02E5-F7989140C7D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6B46CC-DE05-69D3-822F-D66F983E6D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E803AB7-007F-E72A-E96B-14386734D9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FE0E94-B48F-4F65-B071-49707EAD5D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0D2678-87F8-8EC7-9C4C-149DE6CD135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0CABC6-B0F1-28AC-370B-B962664FB6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C80D6D7-78BC-4CA3-F0AE-FBED8A1CFE6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E4E0B11-D1F6-F015-A01B-19064E974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AB90449-077A-CBA4-1A5C-819A9DCC6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82824"/>
              </p:ext>
            </p:extLst>
          </p:nvPr>
        </p:nvGraphicFramePr>
        <p:xfrm>
          <a:off x="125128" y="2234152"/>
          <a:ext cx="383085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0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JumpSearch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sqrt(size);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interval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[min(step, size)-1]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//Move index by using step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 += interval;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min(step, size))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321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A9388-AF44-A0C3-DE99-E54B0451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5BEA47B-FCE9-4BCE-7801-6A6290755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27003"/>
              </p:ext>
            </p:extLst>
          </p:nvPr>
        </p:nvGraphicFramePr>
        <p:xfrm>
          <a:off x="125129" y="868118"/>
          <a:ext cx="71519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1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Interpolation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정렬되고 요소가 균일하게 분포된 배열에서 특정 요소를 검색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검색하는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다른 위치로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Position(index) of Linear Interpolation = low + ((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 Formula Derivation(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수식 도출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y=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(y=value, x=index)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∙ 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 = m*pos + c ∙ ∙ ∙ ∙ ∙ ∙ ∙ ∙ ∙ (3)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m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[low])/(high-low) ∙ ∙ ∙ ∙ ∙ ∙ ∙ (1)-(2)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m*(pos-low) ∙ ∙ ∙ ∙ ∙ ∙ ∙ ∙ ∙ ∙ ∙ ∙ ∙ ∙ (3)-(2)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 pos = low + (x-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A0CAB07-05AF-622A-0912-AC4C24C6B73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58FE35-0793-BF22-8F36-520DF681303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E87781-116E-C640-8658-BAA806BFBB2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73068D-D66F-D3A4-5D66-D1632DB4CBE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97B25-7BBA-3FC9-FDB5-694541F72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Interpolation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DB047-8DE5-ABB2-C552-B8B926B870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FB6960-2FD4-7B87-A1E3-50EDA9D08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2CA649-E544-224F-7A92-760428CC1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5C6F4E8-CD84-9DE9-18C8-150F6F3915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36FBC73-4D5E-2328-4ECF-8D1938776EA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10906F-5BE1-F312-6D31-0BDD0B22409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61C746-C0BE-0DA4-157F-10CAC533968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CBA880-D1CC-B0F6-464A-171FF31C4A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22A48B5-E9AA-0BEC-EC2D-E02D27FF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21292"/>
              </p:ext>
            </p:extLst>
          </p:nvPr>
        </p:nvGraphicFramePr>
        <p:xfrm>
          <a:off x="167237" y="3794760"/>
          <a:ext cx="43181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1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pos+1, high,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pos-1,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1565A6-8C9C-578A-D946-859B19A7D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66498"/>
              </p:ext>
            </p:extLst>
          </p:nvPr>
        </p:nvGraphicFramePr>
        <p:xfrm>
          <a:off x="4644482" y="3794760"/>
          <a:ext cx="4436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if(low ==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pos+1;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pos-1;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4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5D2F-BF42-409F-F9DD-4FEB161D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F7F291F-3B03-E145-5812-891159709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01660"/>
              </p:ext>
            </p:extLst>
          </p:nvPr>
        </p:nvGraphicFramePr>
        <p:xfrm>
          <a:off x="125129" y="868118"/>
          <a:ext cx="847412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41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(Finding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시작해서 마지막 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비교하고 하위 배열 마지막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(Search Range: 1, 2(1~2), 4(2~4), 8(4~8)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Unbounded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Bounded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(target’s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낮을수록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20BC14-E670-DADC-9D62-2873DA1BFC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68602C-2963-91B1-7C06-88C03F58474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BFF0EA-E3CE-1D8B-F7FC-7424091A4EE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194BDF8-36A5-073D-B2EB-EE5D02339B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64D38-6004-4E4A-8F59-66986176B64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Exponential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5F41C-132E-1C1B-F1B7-1E122F90A96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CA9AFED-0FB1-AA4C-74B5-966E695818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DFECEE-023C-D812-AB9E-7B1DFAFA9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4A2D4B-5FC5-05A1-A025-A04CE36EDF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B43B2A-10A2-31F9-6D56-B4F49C7524C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CFAEC2D-C1F4-D40B-03A7-DA1B899C40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7B515E-6EF2-F193-9EC2-26F5ECCCD48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F968CD-C0EB-BC9F-9A2D-C48019D859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F4DA33F-0015-129C-7505-5CFCB272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73405"/>
              </p:ext>
            </p:extLst>
          </p:nvPr>
        </p:nvGraphicFramePr>
        <p:xfrm>
          <a:off x="125129" y="2307365"/>
          <a:ext cx="346148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8216C5-3532-6871-DFA9-6475605B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922911"/>
              </p:ext>
            </p:extLst>
          </p:nvPr>
        </p:nvGraphicFramePr>
        <p:xfrm>
          <a:off x="3784227" y="2307365"/>
          <a:ext cx="3273833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8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235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B44E-C53E-F537-44C7-CE59DD25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2CE860-CD0A-130C-6766-C57962596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84638"/>
              </p:ext>
            </p:extLst>
          </p:nvPr>
        </p:nvGraphicFramePr>
        <p:xfrm>
          <a:off x="125129" y="868118"/>
          <a:ext cx="906967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9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다른 크기로 배열을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연산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+,-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후속 단계에서 상대적으로 더 가까운 요소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Range Elimination: F(n-2) ≒ (1/3)*F(n), F(n-1) ≒ (2/3)*F(n) 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유사값이므로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= F(n-1) + F(n-2) ≒ (1/3)*F(n)+(2/3)*F(n)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같거나 보다 큰 가장 작은 피보나치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범위는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부분으로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m-1,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EC1CE8-67FE-2582-7801-23E8B539AF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23C1D5-6A8F-C978-CEA8-5FDCB37FCF7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FF75EFB-31F8-327F-E0AB-39420EC1305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7A4D7D-9CCC-B1CF-A948-2DB9526D0AD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ED5A5-5A45-1EDF-B68F-A17510F15B2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Fibonacci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5DFC7F-8E46-7519-4A1A-E6B58450F64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3F4291-D7AC-A9A8-D11C-56BCD17B09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36F4FE2-47F6-03AD-CCF8-1B42E46E0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0C4733-B8EE-ACC6-66C0-98E2C9489F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88A382-4A2E-2DB8-5025-BDEA620EA2E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E383ED-8047-78BC-953E-A5B4E1B104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7C97C91-DB09-8E41-EC43-3531FFA247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B8E606-0BD7-42DB-0E32-A8C0BC5EA2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0B0ECE6-3033-FCD2-30B6-60D6D9B1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25487"/>
              </p:ext>
            </p:extLst>
          </p:nvPr>
        </p:nvGraphicFramePr>
        <p:xfrm>
          <a:off x="9315637" y="868118"/>
          <a:ext cx="273498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9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FibonacchiSearch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fib1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&lt;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fib2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fib1 = fib3;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offset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min(offset+fib2,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offset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fib1 -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if(fib1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[offset+1]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offset+1;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959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93DD4-49D6-140F-8711-08FB8C59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593D90-F41A-434B-417C-E6FB34EC8112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BE0B06-5524-3E18-4CF7-F4313F42C846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2D285E-EBB0-2870-FB5F-4088E24A0C5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310540-A21F-2C25-131C-B40B68259E8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  <a:effectLst>
            <a:glow rad="101600">
              <a:srgbClr val="0000FF"/>
            </a:glow>
          </a:effectLst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645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723B-4A6E-9D96-621F-8A72F104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4509E9-EAB8-C9C8-7DD0-A2C1D286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91085"/>
              </p:ext>
            </p:extLst>
          </p:nvPr>
        </p:nvGraphicFramePr>
        <p:xfrm>
          <a:off x="125128" y="868118"/>
          <a:ext cx="7540268" cy="136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02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Selection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부분에서 가장 작은 요소를 반복적으로 선택하고 정렬되지 않은 첫 번째 요소와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 프로세스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min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영역에서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간단하고 이해하기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작동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데이터세트에서 제대로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키를 가진 항목의 상대적 순서 유지하지 않아 안정적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4EC255-3476-C110-E450-6BF280ECD8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1F742F-6B5D-3BE4-024C-692D273DAE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08DABD-DF02-D2BB-CD6E-74F5071A6DC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B5055A7-1811-CDF2-0B10-24F9E0FF272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82E12-6C26-8FB0-3806-D3E75BFA8B1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Selection, Bubble, Insertion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677F19-421F-6A2C-93C3-9D62113683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EBFF42-27FB-A9FC-230A-0958902577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9DA6D4-72BF-0E15-B39B-C13AE6F2E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F3C1C33-221A-0A5F-FFF3-40FEC5DA87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2624E5-2C36-0FEE-9BDE-54882AEF906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04EC07-30DD-02BC-520B-EF3F1889F1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2D5D115-09DE-7D03-89AE-7BB1C2C698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74DBEB-45FA-AA42-6A7B-E1E1E9FC02E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D02AAFE-3E47-D5CE-601D-FBECF6B3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35952"/>
              </p:ext>
            </p:extLst>
          </p:nvPr>
        </p:nvGraphicFramePr>
        <p:xfrm>
          <a:off x="7806808" y="868118"/>
          <a:ext cx="216933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3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min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j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min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(min !=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EE89AD-E5E8-F0E9-96D9-50C683CAE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11784"/>
              </p:ext>
            </p:extLst>
          </p:nvPr>
        </p:nvGraphicFramePr>
        <p:xfrm>
          <a:off x="128336" y="2986444"/>
          <a:ext cx="43452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52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9613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Bubble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인접한 요소와 순서가 맞지 않으면 반복적으로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오른쪽부터 정렬이 이루어짐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요소 먼저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이해와 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72DCAA-2C8E-B045-4728-F8BED7552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633433"/>
              </p:ext>
            </p:extLst>
          </p:nvPr>
        </p:nvGraphicFramePr>
        <p:xfrm>
          <a:off x="4574272" y="2986444"/>
          <a:ext cx="2237071" cy="1537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0; j &lt; size -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175B04-147A-651A-CCB9-447559B88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9062"/>
              </p:ext>
            </p:extLst>
          </p:nvPr>
        </p:nvGraphicFramePr>
        <p:xfrm>
          <a:off x="125128" y="5084682"/>
          <a:ext cx="640267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2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Insertion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이전 요소를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순서가 맞지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요소부터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요소들과 계속 비교 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반복 종료하고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 값에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부분적으로 정렬된 데이터 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356E72E-CDC4-E8DC-F624-06A83F26F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284087"/>
              </p:ext>
            </p:extLst>
          </p:nvPr>
        </p:nvGraphicFramePr>
        <p:xfrm>
          <a:off x="6669861" y="5072141"/>
          <a:ext cx="27196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key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j &gt;= 0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key;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0B1907-BBD4-C457-D795-ECC237A16AC1}"/>
              </a:ext>
            </a:extLst>
          </p:cNvPr>
          <p:cNvCxnSpPr/>
          <p:nvPr/>
        </p:nvCxnSpPr>
        <p:spPr>
          <a:xfrm>
            <a:off x="0" y="279317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B70560-C061-FA25-B434-C91138C9B733}"/>
              </a:ext>
            </a:extLst>
          </p:cNvPr>
          <p:cNvCxnSpPr/>
          <p:nvPr/>
        </p:nvCxnSpPr>
        <p:spPr>
          <a:xfrm>
            <a:off x="0" y="475512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7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5DED0-B5AD-A49E-B902-2B2CB81C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6A8387-5EA0-7885-5076-1D6F7209B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83576"/>
              </p:ext>
            </p:extLst>
          </p:nvPr>
        </p:nvGraphicFramePr>
        <p:xfrm>
          <a:off x="125128" y="868118"/>
          <a:ext cx="946634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634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Merge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하위 배열로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하위 배열을 정렬한 다음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정렬된 하위 배열을 병합하여 최종 배열을 형성하는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정렬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항상 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806B34-7D97-D22F-1E11-AF2959166A1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7C7D7A-2792-B965-6C68-87EAE9F8215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D2F94F-C951-4E17-0516-0C521CB3BC3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EEF0FEB-DBC7-A5FF-9A45-CEE688D3F3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C19C1-8324-A221-0041-B30EB3599F8E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Merge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B1273-98FF-91A2-3EAD-5306ABEFF17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1FD446-8B63-70E3-F0C0-5438A4F350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740A928-99C3-6385-D6AE-EDE9742CF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8171F8-1E20-312B-489A-4456E790CA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BAC1D1-F603-E1AC-5DA2-A852C51F4AE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3953FCD-BBB5-716C-974A-B532DA1C6E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787D0F-B13B-1D19-35F7-D5659F51F8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5A0F6FA-B943-5870-EEA6-7AD697DB85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5F6870D-7B07-9150-14CB-B8A5D56BA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51069"/>
              </p:ext>
            </p:extLst>
          </p:nvPr>
        </p:nvGraphicFramePr>
        <p:xfrm>
          <a:off x="125128" y="2031790"/>
          <a:ext cx="3657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Merge(int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left, int mid, int right){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mid - left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right -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[n1],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// Copy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(j = 0; j &lt; n2;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 + 1 + 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 &amp;&amp; j &lt; n2) { // Merge of 2 subarray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n1) // Copy Remainder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(j &lt; 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begin, int end){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(begin &lt; end)   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(begin + end) &gt;&gt;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 + 1,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Merge(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685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DE63F-776F-3E40-EAB1-5388385B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55BF4F5-788B-58E8-C130-41920B866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81034"/>
              </p:ext>
            </p:extLst>
          </p:nvPr>
        </p:nvGraphicFramePr>
        <p:xfrm>
          <a:off x="5593752" y="3182536"/>
          <a:ext cx="2872393" cy="240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315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687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544A14-3A5F-BCD3-0EE6-A2183C9D0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04330"/>
              </p:ext>
            </p:extLst>
          </p:nvPr>
        </p:nvGraphicFramePr>
        <p:xfrm>
          <a:off x="125127" y="868118"/>
          <a:ext cx="70916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16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선택하고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작은 값을 왼쪽으로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오른쪽으로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현재 요소가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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작은 값이 연속이면 쓸데없는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쉬운 이해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값은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값은 오른쪽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반복하는데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생각해보면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과정과 재귀 호출을 하면서 자동으로 정렬이 진행됨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진행 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정렬이 완료 된다고 생각하면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작은 데이터세트에 부적합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■□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worst case: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average case: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C91F0F-376F-76E5-6E52-03A89E6A286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EB5B79-1711-6F58-587A-0AB6E19083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8F1EB7C-AD86-5324-97E4-E7A612F02AD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D025631-6807-3846-E249-D876D81D49E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94233-5295-6E00-3B05-B7AC464C848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Quick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1CB43-4866-F1BE-3193-F301EBAECB5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2355C65-9C55-E761-44C6-7AD5C24397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D61C962-864E-5222-3F2C-3DF5D4751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147C2F-AB94-DDBE-CC11-15F897C608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A69AED-3CF7-5048-04C6-6EA759D0FA0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4253CE-B35F-10A0-BF82-83B348D759B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BAF213-0346-58A9-AAEC-696D87F0C99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7C8084-CB6C-B082-3548-923207BEB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3FB10A-F666-3B4A-C843-E2CE4E0AF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72157"/>
              </p:ext>
            </p:extLst>
          </p:nvPr>
        </p:nvGraphicFramePr>
        <p:xfrm>
          <a:off x="125127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j = low; j &lt;= high;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45B4F9F-5CAC-0F8A-1E73-D74FEDC91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153" y="1006618"/>
            <a:ext cx="3521176" cy="563227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E5D7D5-5049-FC64-F817-F9318ECF2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682301"/>
              </p:ext>
            </p:extLst>
          </p:nvPr>
        </p:nvGraphicFramePr>
        <p:xfrm>
          <a:off x="2859440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high;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 = high; j &gt; low;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D35505-DC44-D8A9-3528-6447E2688A1D}"/>
              </a:ext>
            </a:extLst>
          </p:cNvPr>
          <p:cNvSpPr/>
          <p:nvPr/>
        </p:nvSpPr>
        <p:spPr>
          <a:xfrm>
            <a:off x="6560458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6CE9CB-672F-F58C-B8EE-DF0966022160}"/>
              </a:ext>
            </a:extLst>
          </p:cNvPr>
          <p:cNvSpPr/>
          <p:nvPr/>
        </p:nvSpPr>
        <p:spPr>
          <a:xfrm>
            <a:off x="6698549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7B2ED2-7136-6EBA-A806-D076A4C4DFE8}"/>
              </a:ext>
            </a:extLst>
          </p:cNvPr>
          <p:cNvSpPr/>
          <p:nvPr/>
        </p:nvSpPr>
        <p:spPr>
          <a:xfrm>
            <a:off x="6836640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5CD437-17DF-05D5-2EAC-6BDEC5543A4A}"/>
              </a:ext>
            </a:extLst>
          </p:cNvPr>
          <p:cNvSpPr/>
          <p:nvPr/>
        </p:nvSpPr>
        <p:spPr>
          <a:xfrm>
            <a:off x="6974731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063742-996B-5F57-73B4-40C12A8919FE}"/>
              </a:ext>
            </a:extLst>
          </p:cNvPr>
          <p:cNvSpPr/>
          <p:nvPr/>
        </p:nvSpPr>
        <p:spPr>
          <a:xfrm>
            <a:off x="7112822" y="3616960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45B3E-6E37-E950-E5AE-A17533001CEE}"/>
              </a:ext>
            </a:extLst>
          </p:cNvPr>
          <p:cNvSpPr/>
          <p:nvPr/>
        </p:nvSpPr>
        <p:spPr>
          <a:xfrm>
            <a:off x="7250913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931286-8CC5-89F3-F211-6D87BC990AB3}"/>
              </a:ext>
            </a:extLst>
          </p:cNvPr>
          <p:cNvSpPr/>
          <p:nvPr/>
        </p:nvSpPr>
        <p:spPr>
          <a:xfrm>
            <a:off x="7389004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8587B8-5948-B9CE-8125-030637D74C6A}"/>
              </a:ext>
            </a:extLst>
          </p:cNvPr>
          <p:cNvSpPr/>
          <p:nvPr/>
        </p:nvSpPr>
        <p:spPr>
          <a:xfrm>
            <a:off x="7527097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F962819-D38C-1140-7577-1AE22910713E}"/>
              </a:ext>
            </a:extLst>
          </p:cNvPr>
          <p:cNvGrpSpPr/>
          <p:nvPr/>
        </p:nvGrpSpPr>
        <p:grpSpPr>
          <a:xfrm>
            <a:off x="7838878" y="3432753"/>
            <a:ext cx="627268" cy="368413"/>
            <a:chOff x="7822464" y="3379113"/>
            <a:chExt cx="627268" cy="36841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D53B183-AB20-B423-72FD-62FF7C6C40E6}"/>
                </a:ext>
              </a:extLst>
            </p:cNvPr>
            <p:cNvGrpSpPr/>
            <p:nvPr/>
          </p:nvGrpSpPr>
          <p:grpSpPr>
            <a:xfrm>
              <a:off x="7822464" y="3379113"/>
              <a:ext cx="521461" cy="215444"/>
              <a:chOff x="7822464" y="3379113"/>
              <a:chExt cx="521461" cy="21544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491DE19-CB6E-0F34-35B7-8614841887A6}"/>
                  </a:ext>
                </a:extLst>
              </p:cNvPr>
              <p:cNvSpPr/>
              <p:nvPr/>
            </p:nvSpPr>
            <p:spPr>
              <a:xfrm>
                <a:off x="7822464" y="3432835"/>
                <a:ext cx="108000" cy="1080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74CE83-E72A-AFC6-0757-9749659E3D1C}"/>
                  </a:ext>
                </a:extLst>
              </p:cNvPr>
              <p:cNvSpPr txBox="1"/>
              <p:nvPr/>
            </p:nvSpPr>
            <p:spPr>
              <a:xfrm>
                <a:off x="7872649" y="3379113"/>
                <a:ext cx="471276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pivot</a:t>
                </a:r>
                <a:endParaRPr lang="ko-KR" altLang="en-US" sz="800" b="1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5A8DE70-C5BC-E0BE-54A8-6E82D7BB2DEB}"/>
                </a:ext>
              </a:extLst>
            </p:cNvPr>
            <p:cNvGrpSpPr/>
            <p:nvPr/>
          </p:nvGrpSpPr>
          <p:grpSpPr>
            <a:xfrm>
              <a:off x="7822464" y="3532082"/>
              <a:ext cx="627268" cy="215444"/>
              <a:chOff x="7822464" y="3498997"/>
              <a:chExt cx="627268" cy="21544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1717FF4-4D48-0D40-DCFC-2FC549DB3A90}"/>
                  </a:ext>
                </a:extLst>
              </p:cNvPr>
              <p:cNvSpPr/>
              <p:nvPr/>
            </p:nvSpPr>
            <p:spPr>
              <a:xfrm>
                <a:off x="7822464" y="3552719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3709B-2B37-466E-4DDF-8A61E41A0BA1}"/>
                  </a:ext>
                </a:extLst>
              </p:cNvPr>
              <p:cNvSpPr txBox="1"/>
              <p:nvPr/>
            </p:nvSpPr>
            <p:spPr>
              <a:xfrm>
                <a:off x="7872649" y="3498997"/>
                <a:ext cx="577083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element</a:t>
                </a:r>
                <a:endParaRPr lang="ko-KR" altLang="en-US" sz="800" b="1" dirty="0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794AC9A-32E3-C915-2FE9-2513B1F27E3F}"/>
              </a:ext>
            </a:extLst>
          </p:cNvPr>
          <p:cNvGrpSpPr/>
          <p:nvPr/>
        </p:nvGrpSpPr>
        <p:grpSpPr>
          <a:xfrm>
            <a:off x="7539111" y="4020228"/>
            <a:ext cx="384184" cy="108000"/>
            <a:chOff x="7539111" y="4020228"/>
            <a:chExt cx="384184" cy="10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16F11B6-F4EE-A8AC-1176-9F28BF55C767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30BDE3-A6A1-CE7B-682B-DAEB669D1435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424CD9-8BF3-B566-CB87-E909FA2DAEE0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E6E2D7A-0A21-CE7B-DD10-36193D2AAA5B}"/>
              </a:ext>
            </a:extLst>
          </p:cNvPr>
          <p:cNvSpPr/>
          <p:nvPr/>
        </p:nvSpPr>
        <p:spPr>
          <a:xfrm>
            <a:off x="5877568" y="4385836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940C89D-BBAD-804E-B868-F27AF83CE044}"/>
              </a:ext>
            </a:extLst>
          </p:cNvPr>
          <p:cNvSpPr/>
          <p:nvPr/>
        </p:nvSpPr>
        <p:spPr>
          <a:xfrm>
            <a:off x="6015659" y="4385836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9B6486-8BE9-E2D7-B393-EF94AA855522}"/>
              </a:ext>
            </a:extLst>
          </p:cNvPr>
          <p:cNvSpPr/>
          <p:nvPr/>
        </p:nvSpPr>
        <p:spPr>
          <a:xfrm>
            <a:off x="6716324" y="4381895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70D1EE-2A9F-1D49-B91B-491BB6E6DE7F}"/>
              </a:ext>
            </a:extLst>
          </p:cNvPr>
          <p:cNvSpPr/>
          <p:nvPr/>
        </p:nvSpPr>
        <p:spPr>
          <a:xfrm>
            <a:off x="6854415" y="4381895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C21A6C8-9204-DD70-2192-7A60705BD419}"/>
              </a:ext>
            </a:extLst>
          </p:cNvPr>
          <p:cNvSpPr/>
          <p:nvPr/>
        </p:nvSpPr>
        <p:spPr>
          <a:xfrm>
            <a:off x="711326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A412AA5-D507-71E8-21A0-FEE4168BBCD3}"/>
              </a:ext>
            </a:extLst>
          </p:cNvPr>
          <p:cNvCxnSpPr/>
          <p:nvPr/>
        </p:nvCxnSpPr>
        <p:spPr>
          <a:xfrm>
            <a:off x="7166822" y="3724960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5D0915-577E-9829-1790-F68A8477E2E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593111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B5AAC64-902A-95CC-34DF-8F1A7F7663B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7730020" y="4128228"/>
            <a:ext cx="1945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7EB7D88-2BAE-8E6E-4D49-B702181D505A}"/>
              </a:ext>
            </a:extLst>
          </p:cNvPr>
          <p:cNvCxnSpPr>
            <a:cxnSpLocks/>
            <a:stCxn id="50" idx="2"/>
            <a:endCxn id="76" idx="0"/>
          </p:cNvCxnSpPr>
          <p:nvPr/>
        </p:nvCxnSpPr>
        <p:spPr>
          <a:xfrm>
            <a:off x="7869295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B49DF62-714E-C2F8-DD77-D3632463956E}"/>
              </a:ext>
            </a:extLst>
          </p:cNvPr>
          <p:cNvGrpSpPr/>
          <p:nvPr/>
        </p:nvGrpSpPr>
        <p:grpSpPr>
          <a:xfrm>
            <a:off x="7539874" y="4758978"/>
            <a:ext cx="384184" cy="108000"/>
            <a:chOff x="7539111" y="4020228"/>
            <a:chExt cx="384184" cy="108000"/>
          </a:xfrm>
          <a:solidFill>
            <a:srgbClr val="92D050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A1CF9E3-81C1-5E88-74FF-69F858DF7C75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606B47B-D742-07FA-502F-04C188C88B42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FD2B22E-2A39-D530-ABA2-CCAC650A63E2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202A414-D4BD-432D-EDD1-35BD59C6C39B}"/>
              </a:ext>
            </a:extLst>
          </p:cNvPr>
          <p:cNvSpPr/>
          <p:nvPr/>
        </p:nvSpPr>
        <p:spPr>
          <a:xfrm>
            <a:off x="671632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E5E981-109C-3952-95FB-60C5EA4C95A0}"/>
              </a:ext>
            </a:extLst>
          </p:cNvPr>
          <p:cNvSpPr/>
          <p:nvPr/>
        </p:nvSpPr>
        <p:spPr>
          <a:xfrm>
            <a:off x="6854415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CAEBE2-B5D2-C9DE-A135-A5CBA06FD239}"/>
              </a:ext>
            </a:extLst>
          </p:cNvPr>
          <p:cNvSpPr/>
          <p:nvPr/>
        </p:nvSpPr>
        <p:spPr>
          <a:xfrm>
            <a:off x="5877568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21E34B4-BF4E-F418-3966-9F3FE8957353}"/>
              </a:ext>
            </a:extLst>
          </p:cNvPr>
          <p:cNvSpPr/>
          <p:nvPr/>
        </p:nvSpPr>
        <p:spPr>
          <a:xfrm>
            <a:off x="6015659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BF414B4-6729-BD4D-354C-2BEB3F4C6FC2}"/>
              </a:ext>
            </a:extLst>
          </p:cNvPr>
          <p:cNvCxnSpPr>
            <a:cxnSpLocks/>
            <a:stCxn id="56" idx="2"/>
            <a:endCxn id="85" idx="0"/>
          </p:cNvCxnSpPr>
          <p:nvPr/>
        </p:nvCxnSpPr>
        <p:spPr>
          <a:xfrm>
            <a:off x="6770324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AC779F9-733D-83B5-34E9-F27109216120}"/>
              </a:ext>
            </a:extLst>
          </p:cNvPr>
          <p:cNvCxnSpPr>
            <a:cxnSpLocks/>
            <a:stCxn id="57" idx="2"/>
            <a:endCxn id="86" idx="0"/>
          </p:cNvCxnSpPr>
          <p:nvPr/>
        </p:nvCxnSpPr>
        <p:spPr>
          <a:xfrm>
            <a:off x="6908415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C5B0EB2-9E8B-37A5-6FB3-1460C3F686F7}"/>
              </a:ext>
            </a:extLst>
          </p:cNvPr>
          <p:cNvCxnSpPr>
            <a:cxnSpLocks/>
            <a:stCxn id="55" idx="2"/>
            <a:endCxn id="89" idx="0"/>
          </p:cNvCxnSpPr>
          <p:nvPr/>
        </p:nvCxnSpPr>
        <p:spPr>
          <a:xfrm>
            <a:off x="6069659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004D2BF-4FD1-2CC9-D8E3-276C7D4ABF7E}"/>
              </a:ext>
            </a:extLst>
          </p:cNvPr>
          <p:cNvCxnSpPr>
            <a:cxnSpLocks/>
            <a:stCxn id="54" idx="2"/>
            <a:endCxn id="88" idx="0"/>
          </p:cNvCxnSpPr>
          <p:nvPr/>
        </p:nvCxnSpPr>
        <p:spPr>
          <a:xfrm>
            <a:off x="5931568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66089C1-C0B4-C8EF-85DB-7F1933188EF5}"/>
              </a:ext>
            </a:extLst>
          </p:cNvPr>
          <p:cNvSpPr txBox="1"/>
          <p:nvPr/>
        </p:nvSpPr>
        <p:spPr>
          <a:xfrm>
            <a:off x="5868751" y="3555170"/>
            <a:ext cx="57708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Initial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13AE8BB-EF96-AF6E-4588-2E3ADF0C3925}"/>
              </a:ext>
            </a:extLst>
          </p:cNvPr>
          <p:cNvSpPr txBox="1"/>
          <p:nvPr/>
        </p:nvSpPr>
        <p:spPr>
          <a:xfrm>
            <a:off x="6510861" y="4906249"/>
            <a:ext cx="94640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</a:rPr>
              <a:t>Sorted Array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AE02F71-ACA2-ABC8-99CC-20ED6C0D8CD7}"/>
              </a:ext>
            </a:extLst>
          </p:cNvPr>
          <p:cNvCxnSpPr>
            <a:cxnSpLocks/>
          </p:cNvCxnSpPr>
          <p:nvPr/>
        </p:nvCxnSpPr>
        <p:spPr>
          <a:xfrm>
            <a:off x="7443056" y="3772223"/>
            <a:ext cx="286964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217FC82-C079-0E5A-3C7F-12BA8635CE23}"/>
              </a:ext>
            </a:extLst>
          </p:cNvPr>
          <p:cNvCxnSpPr>
            <a:cxnSpLocks/>
          </p:cNvCxnSpPr>
          <p:nvPr/>
        </p:nvCxnSpPr>
        <p:spPr>
          <a:xfrm>
            <a:off x="7250913" y="3772223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A34FCFE-0931-9F0D-B6F7-3242B9EB2C11}"/>
              </a:ext>
            </a:extLst>
          </p:cNvPr>
          <p:cNvCxnSpPr>
            <a:cxnSpLocks/>
          </p:cNvCxnSpPr>
          <p:nvPr/>
        </p:nvCxnSpPr>
        <p:spPr>
          <a:xfrm>
            <a:off x="7527420" y="3966957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82C2106-8D4C-DF86-E47B-6537EA9C28FB}"/>
              </a:ext>
            </a:extLst>
          </p:cNvPr>
          <p:cNvCxnSpPr>
            <a:cxnSpLocks/>
          </p:cNvCxnSpPr>
          <p:nvPr/>
        </p:nvCxnSpPr>
        <p:spPr>
          <a:xfrm>
            <a:off x="6560458" y="3772223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4F072C-522E-2F84-106E-FBE57B021D37}"/>
              </a:ext>
            </a:extLst>
          </p:cNvPr>
          <p:cNvCxnSpPr>
            <a:cxnSpLocks/>
          </p:cNvCxnSpPr>
          <p:nvPr/>
        </p:nvCxnSpPr>
        <p:spPr>
          <a:xfrm flipH="1">
            <a:off x="6435214" y="3772223"/>
            <a:ext cx="383557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D556BB3-DA7F-FA4C-7A69-E2BF49B15795}"/>
              </a:ext>
            </a:extLst>
          </p:cNvPr>
          <p:cNvCxnSpPr>
            <a:cxnSpLocks/>
          </p:cNvCxnSpPr>
          <p:nvPr/>
        </p:nvCxnSpPr>
        <p:spPr>
          <a:xfrm>
            <a:off x="6171154" y="396695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B0A31E9-8B7E-75A7-208F-09BC7E3DB7B3}"/>
              </a:ext>
            </a:extLst>
          </p:cNvPr>
          <p:cNvGrpSpPr/>
          <p:nvPr/>
        </p:nvGrpSpPr>
        <p:grpSpPr>
          <a:xfrm>
            <a:off x="6174600" y="4020228"/>
            <a:ext cx="522273" cy="108000"/>
            <a:chOff x="6174600" y="4024039"/>
            <a:chExt cx="522273" cy="108000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A63D094-4968-330B-DE50-3A49B22C634A}"/>
                </a:ext>
              </a:extLst>
            </p:cNvPr>
            <p:cNvSpPr/>
            <p:nvPr/>
          </p:nvSpPr>
          <p:spPr>
            <a:xfrm>
              <a:off x="6174600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A314475-54E6-4ED2-545C-5CCE3DA3722D}"/>
                </a:ext>
              </a:extLst>
            </p:cNvPr>
            <p:cNvSpPr/>
            <p:nvPr/>
          </p:nvSpPr>
          <p:spPr>
            <a:xfrm>
              <a:off x="6312691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483EB63-BB21-95D3-5352-1273AF849B71}"/>
                </a:ext>
              </a:extLst>
            </p:cNvPr>
            <p:cNvSpPr/>
            <p:nvPr/>
          </p:nvSpPr>
          <p:spPr>
            <a:xfrm>
              <a:off x="6450782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7B48946-5265-4594-5550-CA8EC9B6D9EC}"/>
                </a:ext>
              </a:extLst>
            </p:cNvPr>
            <p:cNvSpPr/>
            <p:nvPr/>
          </p:nvSpPr>
          <p:spPr>
            <a:xfrm>
              <a:off x="6588873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A5028-6E88-EF18-0E89-943BAD4B9F64}"/>
              </a:ext>
            </a:extLst>
          </p:cNvPr>
          <p:cNvCxnSpPr>
            <a:cxnSpLocks/>
          </p:cNvCxnSpPr>
          <p:nvPr/>
        </p:nvCxnSpPr>
        <p:spPr>
          <a:xfrm>
            <a:off x="6710671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F32E182-7615-3C95-8C2A-1E78EBF986B9}"/>
              </a:ext>
            </a:extLst>
          </p:cNvPr>
          <p:cNvCxnSpPr>
            <a:cxnSpLocks/>
          </p:cNvCxnSpPr>
          <p:nvPr/>
        </p:nvCxnSpPr>
        <p:spPr>
          <a:xfrm>
            <a:off x="5877568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365A1D12-97DC-8320-550F-9ED4C68A2927}"/>
              </a:ext>
            </a:extLst>
          </p:cNvPr>
          <p:cNvCxnSpPr>
            <a:cxnSpLocks/>
          </p:cNvCxnSpPr>
          <p:nvPr/>
        </p:nvCxnSpPr>
        <p:spPr>
          <a:xfrm flipH="1">
            <a:off x="5993132" y="4205453"/>
            <a:ext cx="441306" cy="113955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948803C-557B-4D6B-9718-B7F74F3D6ED5}"/>
              </a:ext>
            </a:extLst>
          </p:cNvPr>
          <p:cNvCxnSpPr>
            <a:cxnSpLocks/>
          </p:cNvCxnSpPr>
          <p:nvPr/>
        </p:nvCxnSpPr>
        <p:spPr>
          <a:xfrm>
            <a:off x="6420691" y="4205453"/>
            <a:ext cx="415852" cy="106906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30A337BA-52A2-6FC8-0742-6E7825567DC9}"/>
              </a:ext>
            </a:extLst>
          </p:cNvPr>
          <p:cNvCxnSpPr>
            <a:cxnSpLocks/>
          </p:cNvCxnSpPr>
          <p:nvPr/>
        </p:nvCxnSpPr>
        <p:spPr>
          <a:xfrm>
            <a:off x="6171154" y="420577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92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Heap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1901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Heap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우선 순위 키에 자주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우선 순위 키 중심으로 정렬된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활용할 때 유용한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완전 이진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(Complete Binary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기본으로 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표현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노드의 값은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자식노드의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값보다 크거나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(max heap),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(min heap)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같음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이진 탐색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(Binary Search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오름차순 값이 왼쪽 자식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넣어짐ㅇ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 또는 최대값이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연산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Heap Build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왼쪽 요소부터 순차적으로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진행하면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연산량이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이유는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연산량을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줄이기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위함임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진행하기 때문임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3214E37-A6F1-EEF2-DE27-351670033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05700"/>
              </p:ext>
            </p:extLst>
          </p:nvPr>
        </p:nvGraphicFramePr>
        <p:xfrm>
          <a:off x="726498" y="1714804"/>
          <a:ext cx="2990536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68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1112646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110552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부모 노드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– 1)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왼쪽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오른쪽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* 2) + 2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 + 1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44CF09-0268-9B57-9A0A-0681FE8507C8}"/>
              </a:ext>
            </a:extLst>
          </p:cNvPr>
          <p:cNvGrpSpPr/>
          <p:nvPr/>
        </p:nvGrpSpPr>
        <p:grpSpPr>
          <a:xfrm>
            <a:off x="1143000" y="4353179"/>
            <a:ext cx="3396344" cy="2236736"/>
            <a:chOff x="7263775" y="1260846"/>
            <a:chExt cx="4296743" cy="28297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78ADBC-3F04-DF9B-5FB5-CC2A02520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4169" y="1260846"/>
              <a:ext cx="3786349" cy="2829713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CB42FF5-5B4B-BDC2-B304-2414C280D4C7}"/>
                </a:ext>
              </a:extLst>
            </p:cNvPr>
            <p:cNvCxnSpPr>
              <a:cxnSpLocks/>
            </p:cNvCxnSpPr>
            <p:nvPr/>
          </p:nvCxnSpPr>
          <p:spPr>
            <a:xfrm>
              <a:off x="8852269" y="3171449"/>
              <a:ext cx="38501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09D34B-E0E8-90C7-BC3D-139F21F4F00F}"/>
                </a:ext>
              </a:extLst>
            </p:cNvPr>
            <p:cNvSpPr txBox="1"/>
            <p:nvPr/>
          </p:nvSpPr>
          <p:spPr>
            <a:xfrm>
              <a:off x="7263775" y="2950317"/>
              <a:ext cx="1588494" cy="35043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Build Heap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83014"/>
              </p:ext>
            </p:extLst>
          </p:nvPr>
        </p:nvGraphicFramePr>
        <p:xfrm>
          <a:off x="8310534" y="1701671"/>
          <a:ext cx="340536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left = 2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right = 2*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if(left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if(right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[right]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if(max !=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=size/2-1;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9976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O(n * 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임시배열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배열 크기만큼 임시 배열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[O(n), O(n)]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저글링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(Juggling)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(Reversal)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및 회전된 배열에서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게임 보드 회전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개체 방향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피치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 스트레칭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스테레오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텍스트 선택 및 삭제 작업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취소 및 다시 실행 기능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 회전이나 데이터 방향 변경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이동하는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(distance),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이용한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direction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 방향으로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이동한 결과와 동일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+ ‘distance = size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 (size/2)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역방향으로 회전하는 것이 더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다음과 같이 코드를 추가하면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(size/2)){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가지이므로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size 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194003"/>
              </p:ext>
            </p:extLst>
          </p:nvPr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33224"/>
              </p:ext>
            </p:extLst>
          </p:nvPr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90444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E545D6-29A3-1C27-6015-CB4460B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67" y="2938508"/>
            <a:ext cx="3798887" cy="121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790045" y="4200770"/>
            <a:ext cx="161233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Juggling</a:t>
            </a:r>
            <a:endParaRPr lang="ko-KR" altLang="en-US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785E1A-7C9D-67EE-4715-C0FA8111841F}"/>
              </a:ext>
            </a:extLst>
          </p:cNvPr>
          <p:cNvGrpSpPr/>
          <p:nvPr/>
        </p:nvGrpSpPr>
        <p:grpSpPr>
          <a:xfrm>
            <a:off x="7580313" y="4720745"/>
            <a:ext cx="3798887" cy="1748293"/>
            <a:chOff x="7571591" y="3846599"/>
            <a:chExt cx="3798887" cy="174829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195FFF-961F-DBA3-BB7D-7D6105DCEE3E}"/>
                </a:ext>
              </a:extLst>
            </p:cNvPr>
            <p:cNvGrpSpPr/>
            <p:nvPr/>
          </p:nvGrpSpPr>
          <p:grpSpPr>
            <a:xfrm>
              <a:off x="7571591" y="3846599"/>
              <a:ext cx="3798887" cy="1389518"/>
              <a:chOff x="4151313" y="3532187"/>
              <a:chExt cx="5276850" cy="19301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37D3C6A-DC77-B5E5-683E-F9BF1A574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943"/>
              <a:stretch/>
            </p:blipFill>
            <p:spPr>
              <a:xfrm>
                <a:off x="4151313" y="3532187"/>
                <a:ext cx="5236528" cy="1114425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8B1A2AB-654B-4978-0C7B-85A195145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1313" y="4185950"/>
                <a:ext cx="5276850" cy="127635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170C9-EFDF-01EA-981C-67E71E017FFB}"/>
                </a:ext>
              </a:extLst>
            </p:cNvPr>
            <p:cNvSpPr txBox="1"/>
            <p:nvPr/>
          </p:nvSpPr>
          <p:spPr>
            <a:xfrm>
              <a:off x="8776969" y="5317893"/>
              <a:ext cx="161233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Reversal</a:t>
              </a:r>
              <a:endParaRPr lang="ko-KR" altLang="en-US" b="1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23AD53C-1AEE-B602-6716-EDF271910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78" y="921658"/>
            <a:ext cx="3561674" cy="13221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8433814" y="2392952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692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Counting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0988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범위가 제한적일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범위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개수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사용되는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미비교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기반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코딩하기 쉽고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안정적인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소수점 값에서는 동작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 범위가 크면 비효율적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13942"/>
              </p:ext>
            </p:extLst>
          </p:nvPr>
        </p:nvGraphicFramePr>
        <p:xfrm>
          <a:off x="8270654" y="1533879"/>
          <a:ext cx="340536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count[max+1]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7E2C09C-37F1-AE33-837B-C5B4D0B96433}"/>
              </a:ext>
            </a:extLst>
          </p:cNvPr>
          <p:cNvGrpSpPr/>
          <p:nvPr/>
        </p:nvGrpSpPr>
        <p:grpSpPr>
          <a:xfrm>
            <a:off x="653767" y="4659344"/>
            <a:ext cx="3055915" cy="1969626"/>
            <a:chOff x="1804736" y="4339613"/>
            <a:chExt cx="3055915" cy="19696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8070EA-A17B-9F14-559D-4FF56A1C5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r="67585"/>
            <a:stretch/>
          </p:blipFill>
          <p:spPr>
            <a:xfrm>
              <a:off x="1804736" y="4339613"/>
              <a:ext cx="1130968" cy="19696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661ED3-4D4A-B043-38CB-6A18B7451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l="44829"/>
            <a:stretch/>
          </p:blipFill>
          <p:spPr>
            <a:xfrm>
              <a:off x="2935704" y="4339613"/>
              <a:ext cx="1924947" cy="196962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95158C-FDC6-16B8-7EB8-BDA0254B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106" y="1744965"/>
            <a:ext cx="3107772" cy="5165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13A3BB-83AB-8C51-A5E8-1D2798CA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573" y="2743021"/>
            <a:ext cx="3107772" cy="538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A81773-19C1-7367-FEFF-26695743E2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21" y="3695962"/>
            <a:ext cx="3098239" cy="57674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BC184B-DD10-CCD7-BC42-21AC7C1499D1}"/>
              </a:ext>
            </a:extLst>
          </p:cNvPr>
          <p:cNvCxnSpPr>
            <a:cxnSpLocks/>
          </p:cNvCxnSpPr>
          <p:nvPr/>
        </p:nvCxnSpPr>
        <p:spPr>
          <a:xfrm>
            <a:off x="2077307" y="2261516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DCA42D4-F053-40EF-4433-CADEF9F874B1}"/>
              </a:ext>
            </a:extLst>
          </p:cNvPr>
          <p:cNvCxnSpPr>
            <a:cxnSpLocks/>
          </p:cNvCxnSpPr>
          <p:nvPr/>
        </p:nvCxnSpPr>
        <p:spPr>
          <a:xfrm>
            <a:off x="2077307" y="3281638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228AFA-C8C2-E1C7-75A8-8E35F7E272A6}"/>
              </a:ext>
            </a:extLst>
          </p:cNvPr>
          <p:cNvCxnSpPr>
            <a:cxnSpLocks/>
          </p:cNvCxnSpPr>
          <p:nvPr/>
        </p:nvCxnSpPr>
        <p:spPr>
          <a:xfrm>
            <a:off x="2077307" y="4272711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CAA1B4-4389-7CC1-3DF5-1DF493D9422B}"/>
              </a:ext>
            </a:extLst>
          </p:cNvPr>
          <p:cNvSpPr txBox="1"/>
          <p:nvPr/>
        </p:nvSpPr>
        <p:spPr>
          <a:xfrm>
            <a:off x="2318726" y="2322039"/>
            <a:ext cx="285681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(max+1)</a:t>
            </a:r>
            <a:r>
              <a:rPr lang="ko-KR" altLang="en-US" b="1" dirty="0">
                <a:solidFill>
                  <a:srgbClr val="0000FF"/>
                </a:solidFill>
              </a:rPr>
              <a:t> 크기의 배열 생성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97D9E-A890-5EE3-60D5-06D819F7C663}"/>
              </a:ext>
            </a:extLst>
          </p:cNvPr>
          <p:cNvSpPr txBox="1"/>
          <p:nvPr/>
        </p:nvSpPr>
        <p:spPr>
          <a:xfrm>
            <a:off x="2246647" y="3362450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 err="1">
                <a:solidFill>
                  <a:srgbClr val="0000FF"/>
                </a:solidFill>
              </a:rPr>
              <a:t>Idx</a:t>
            </a:r>
            <a:r>
              <a:rPr lang="en-US" altLang="ko-KR" b="1" dirty="0">
                <a:solidFill>
                  <a:srgbClr val="0000FF"/>
                </a:solidFill>
              </a:rPr>
              <a:t>=1 </a:t>
            </a:r>
            <a:r>
              <a:rPr lang="ko-KR" altLang="en-US" b="1" dirty="0">
                <a:solidFill>
                  <a:srgbClr val="0000FF"/>
                </a:solidFill>
              </a:rPr>
              <a:t>부터 누적 합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ko-KR" altLang="en-US" b="1" dirty="0">
                <a:solidFill>
                  <a:srgbClr val="0000FF"/>
                </a:solidFill>
              </a:rPr>
              <a:t>자신</a:t>
            </a:r>
            <a:r>
              <a:rPr lang="en-US" altLang="ko-KR" b="1" dirty="0">
                <a:solidFill>
                  <a:srgbClr val="0000FF"/>
                </a:solidFill>
              </a:rPr>
              <a:t>+</a:t>
            </a:r>
            <a:r>
              <a:rPr lang="ko-KR" altLang="en-US" b="1" dirty="0">
                <a:solidFill>
                  <a:srgbClr val="0000FF"/>
                </a:solidFill>
              </a:rPr>
              <a:t>이전</a:t>
            </a:r>
            <a:r>
              <a:rPr lang="en-US" altLang="ko-KR" b="1" dirty="0">
                <a:solidFill>
                  <a:srgbClr val="0000FF"/>
                </a:solidFill>
              </a:rPr>
              <a:t>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28C1E5-C7C6-582A-03E3-3282E5E9E8D9}"/>
              </a:ext>
            </a:extLst>
          </p:cNvPr>
          <p:cNvSpPr txBox="1"/>
          <p:nvPr/>
        </p:nvSpPr>
        <p:spPr>
          <a:xfrm>
            <a:off x="2239967" y="4346883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Output array</a:t>
            </a:r>
            <a:r>
              <a:rPr lang="ko-KR" altLang="en-US" b="1" dirty="0">
                <a:solidFill>
                  <a:srgbClr val="0000FF"/>
                </a:solidFill>
              </a:rPr>
              <a:t>에 정렬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EE21D-C930-77BE-285B-3328579890BB}"/>
              </a:ext>
            </a:extLst>
          </p:cNvPr>
          <p:cNvSpPr txBox="1"/>
          <p:nvPr/>
        </p:nvSpPr>
        <p:spPr>
          <a:xfrm>
            <a:off x="3499282" y="5192816"/>
            <a:ext cx="134136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 </a:t>
            </a:r>
            <a:r>
              <a:rPr lang="en-US" altLang="ko-KR" b="1" dirty="0">
                <a:solidFill>
                  <a:srgbClr val="0000FF"/>
                </a:solidFill>
              </a:rPr>
              <a:t>=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 index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C38303-6FF3-7D15-2447-597F1DBFBFC0}"/>
              </a:ext>
            </a:extLst>
          </p:cNvPr>
          <p:cNvSpPr txBox="1"/>
          <p:nvPr/>
        </p:nvSpPr>
        <p:spPr>
          <a:xfrm>
            <a:off x="3499282" y="5798008"/>
            <a:ext cx="24683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</a:t>
            </a:r>
            <a:r>
              <a:rPr lang="en-US" altLang="ko-KR" b="1" dirty="0">
                <a:solidFill>
                  <a:srgbClr val="0000FF"/>
                </a:solidFill>
              </a:rPr>
              <a:t>-1 = index </a:t>
            </a:r>
            <a:r>
              <a:rPr lang="ko-KR" altLang="en-US" b="1" dirty="0">
                <a:solidFill>
                  <a:srgbClr val="0000FF"/>
                </a:solidFill>
              </a:rPr>
              <a:t>이고 값</a:t>
            </a:r>
            <a:r>
              <a:rPr lang="en-US" altLang="ko-KR" b="1" dirty="0">
                <a:solidFill>
                  <a:srgbClr val="0000FF"/>
                </a:solidFill>
              </a:rPr>
              <a:t>--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4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Radix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1734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숫자 단위로 처리하여 정렬하는 선형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고정 크기에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자릿수부터 시작해서 큰 자릿수로 정렬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…)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331256"/>
              </p:ext>
            </p:extLst>
          </p:nvPr>
        </p:nvGraphicFramePr>
        <p:xfrm>
          <a:off x="8084457" y="884448"/>
          <a:ext cx="371311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exp){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const int radix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count[radix]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exp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while(max/exp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exp);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exp *=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694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(1)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34424"/>
              </p:ext>
            </p:extLst>
          </p:nvPr>
        </p:nvGraphicFramePr>
        <p:xfrm>
          <a:off x="99391" y="868119"/>
          <a:ext cx="11996531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5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버킷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나누는 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균일하게 분배하여 형성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분할되면 다른 정렬 알고리즘 사용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bucket[n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Insertion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BEEF85-3157-7C6F-BDE4-E712C42970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2626" y="999312"/>
            <a:ext cx="3713115" cy="1559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F9A782-9791-12A5-E700-77669E1B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85" y="2861300"/>
            <a:ext cx="3224241" cy="3077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A24C6D-BFC5-23BE-2A4D-873919315C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8747" y="2898357"/>
            <a:ext cx="2332741" cy="2960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542F56-7347-85C5-F899-3E78EFFB69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6537" y="2921846"/>
            <a:ext cx="5386377" cy="279315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847E141-AA60-2C23-3997-33FFD1952142}"/>
              </a:ext>
            </a:extLst>
          </p:cNvPr>
          <p:cNvCxnSpPr/>
          <p:nvPr/>
        </p:nvCxnSpPr>
        <p:spPr>
          <a:xfrm flipH="1">
            <a:off x="2494722" y="2474843"/>
            <a:ext cx="2912165" cy="35213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26C447-ADDD-3B79-3AC1-E648564EE112}"/>
              </a:ext>
            </a:extLst>
          </p:cNvPr>
          <p:cNvCxnSpPr>
            <a:cxnSpLocks/>
          </p:cNvCxnSpPr>
          <p:nvPr/>
        </p:nvCxnSpPr>
        <p:spPr>
          <a:xfrm>
            <a:off x="2578100" y="4488738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2A4E14-1CA0-DB90-2293-E571460BFD49}"/>
              </a:ext>
            </a:extLst>
          </p:cNvPr>
          <p:cNvSpPr txBox="1"/>
          <p:nvPr/>
        </p:nvSpPr>
        <p:spPr>
          <a:xfrm>
            <a:off x="9187362" y="1502274"/>
            <a:ext cx="19742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Bucket </a:t>
            </a:r>
            <a:r>
              <a:rPr lang="ko-KR" altLang="en-US" b="1" dirty="0">
                <a:solidFill>
                  <a:srgbClr val="FF0000"/>
                </a:solidFill>
              </a:rPr>
              <a:t>배열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0CDEF-CD2A-8D15-B372-C02A4A2D530E}"/>
              </a:ext>
            </a:extLst>
          </p:cNvPr>
          <p:cNvSpPr txBox="1"/>
          <p:nvPr/>
        </p:nvSpPr>
        <p:spPr>
          <a:xfrm rot="21198297">
            <a:off x="2524655" y="2328348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Insert data  </a:t>
            </a:r>
            <a:r>
              <a:rPr lang="ko-KR" altLang="en-US" b="1" dirty="0">
                <a:solidFill>
                  <a:srgbClr val="0000FF"/>
                </a:solidFill>
              </a:rPr>
              <a:t>정수로 변환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480DE-FCCE-74A9-CA1F-A3F1CAF303EB}"/>
              </a:ext>
            </a:extLst>
          </p:cNvPr>
          <p:cNvSpPr txBox="1"/>
          <p:nvPr/>
        </p:nvSpPr>
        <p:spPr>
          <a:xfrm>
            <a:off x="-94656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Using Linked List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65009D-9193-5163-496B-519A8769AE9C}"/>
              </a:ext>
            </a:extLst>
          </p:cNvPr>
          <p:cNvSpPr txBox="1"/>
          <p:nvPr/>
        </p:nvSpPr>
        <p:spPr>
          <a:xfrm>
            <a:off x="2451190" y="3879357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Sort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each bucket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9A7B32-A43B-27D1-AF27-AC156656FA37}"/>
              </a:ext>
            </a:extLst>
          </p:cNvPr>
          <p:cNvCxnSpPr>
            <a:cxnSpLocks/>
          </p:cNvCxnSpPr>
          <p:nvPr/>
        </p:nvCxnSpPr>
        <p:spPr>
          <a:xfrm>
            <a:off x="5196379" y="4488600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6059B5-2F3A-D1EC-6834-0D3CAE7F78A5}"/>
              </a:ext>
            </a:extLst>
          </p:cNvPr>
          <p:cNvSpPr txBox="1"/>
          <p:nvPr/>
        </p:nvSpPr>
        <p:spPr>
          <a:xfrm>
            <a:off x="5069469" y="3879219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Sequentially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Assign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9E3E90-ED13-10ED-1E25-C26578B22716}"/>
              </a:ext>
            </a:extLst>
          </p:cNvPr>
          <p:cNvSpPr txBox="1"/>
          <p:nvPr/>
        </p:nvSpPr>
        <p:spPr>
          <a:xfrm>
            <a:off x="3950804" y="5970027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Sorting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1197E9-9C7B-5AC2-5E3F-3ED9356F3BA9}"/>
              </a:ext>
            </a:extLst>
          </p:cNvPr>
          <p:cNvSpPr txBox="1"/>
          <p:nvPr/>
        </p:nvSpPr>
        <p:spPr>
          <a:xfrm>
            <a:off x="7753357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Arrangement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8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(2)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033337"/>
              </p:ext>
            </p:extLst>
          </p:nvPr>
        </p:nvGraphicFramePr>
        <p:xfrm>
          <a:off x="127651" y="803710"/>
          <a:ext cx="451200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0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&lt;vector&gt;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&lt;algorithm&gt;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std::vector&lt;float&gt;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bi,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bi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b[bi].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std::sort(b[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].begin(),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for(j=0; j&lt;b[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].size();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{0.897, 0.565, 0.656, 0.1234, 0.665, 0.3434};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FLOATPRINT(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74E5F9-F278-B392-F658-5D0E8A75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11117"/>
              </p:ext>
            </p:extLst>
          </p:nvPr>
        </p:nvGraphicFramePr>
        <p:xfrm>
          <a:off x="4884044" y="803710"/>
          <a:ext cx="7119891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89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max = 0,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range =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**b = (void **)malloc(range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(void 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 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버킷의 크기를 저장하는 배열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malloc(size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free(b[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D7EE4A-C40A-371B-FD81-531BEB225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76501"/>
              </p:ext>
            </p:extLst>
          </p:nvPr>
        </p:nvGraphicFramePr>
        <p:xfrm>
          <a:off x="1111859" y="4852737"/>
          <a:ext cx="3772185" cy="1986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1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86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int (*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)(const void *, const void *);</a:t>
                      </a:r>
                      <a:b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(*(int *)a - *(int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CompareFloat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diff = (*(float *)a - *(float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((diff &gt; 0) ? 1 : ((diff &lt; 0)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CompareDouble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double diff = (*(double *)a - *(double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(diff &gt; 0 ? 1 : (diff &lt; 0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9A14748-11BD-7DEB-2974-E7D6EEBC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65896"/>
              </p:ext>
            </p:extLst>
          </p:nvPr>
        </p:nvGraphicFramePr>
        <p:xfrm>
          <a:off x="9079545" y="5528110"/>
          <a:ext cx="292439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3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09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{64, 25, 12, 22, 11};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Bingo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9542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빙고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요소를 찾고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선택 정렬과 유사하게 동작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요소의 반복이 잦다면 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 log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배열크기 일 때 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 수 일 때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96587"/>
              </p:ext>
            </p:extLst>
          </p:nvPr>
        </p:nvGraphicFramePr>
        <p:xfrm>
          <a:off x="8084457" y="884448"/>
          <a:ext cx="371311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BingoSort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b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];//min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];//max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else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75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Shell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679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Insertion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변형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(variation)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먼 항목의 교환 허용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주위 원소 교환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삽입 정렬 대체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 오버헤드 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재귀가 특정 제한 초과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중대형 데이터 세트에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97852"/>
              </p:ext>
            </p:extLst>
          </p:nvPr>
        </p:nvGraphicFramePr>
        <p:xfrm>
          <a:off x="8084457" y="884448"/>
          <a:ext cx="371311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while(h&lt;size/3)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h = 3*h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ShellSort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size/2; gap &gt; 0; gap/=2"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(size); gap &gt; 0; gap /= 3"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for(gap = size/2; gap &gt; 0; gap/=2){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=gap;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key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for(j=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j&gt;=gap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 &gt; key; j -=gap)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[j]=key;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7673FF3-73F9-E564-BC63-001FA710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29" y="1363452"/>
            <a:ext cx="3858419" cy="2474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22285D-E0E8-6C4A-AD44-5E8077AB71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690" y="4196472"/>
            <a:ext cx="4312672" cy="2119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7CD3A8-252C-D9CB-56A1-0F56E447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2247" y="1601812"/>
            <a:ext cx="3789784" cy="2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5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Tim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73519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팀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병합 정렬과 삽입 정렬에서 파생된 하이브리드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python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sorted(),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순서를 활용하여 비교 및 교환 횟수를 최소화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넣는다고 가정할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r1, r2, r3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넣어짐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|r1| &gt; |r2|, |r1| &gt; |r2| + |r3|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만족시켜야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스택에 쌓이는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크기는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트릭은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최소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최대를 기준으로 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범위를 구분함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Galloping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99913"/>
              </p:ext>
            </p:extLst>
          </p:nvPr>
        </p:nvGraphicFramePr>
        <p:xfrm>
          <a:off x="8084457" y="884448"/>
          <a:ext cx="371311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left, mid,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THRESHOLD)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PartialInsertion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(i+THRESHOLD-1 &lt; size-1) ? (i+THRESHOLD-1) : (size-1),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(j = THRESHOLD; j &lt; size; j *= 2)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(left = 0; left &lt; size; left += 2 *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mid = left + j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right = (left+2*j-1 &lt; size-1) ? (left+2*j-1) : (size-1);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Merge(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left, mid, 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56E3415-189E-BA9D-0A88-CF15942A7D04}"/>
              </a:ext>
            </a:extLst>
          </p:cNvPr>
          <p:cNvGrpSpPr/>
          <p:nvPr/>
        </p:nvGrpSpPr>
        <p:grpSpPr>
          <a:xfrm>
            <a:off x="3351390" y="2210328"/>
            <a:ext cx="4230510" cy="4420507"/>
            <a:chOff x="2176462" y="242887"/>
            <a:chExt cx="7839075" cy="81364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8859B6-A84B-B699-00BB-07C9C242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6462" y="242887"/>
              <a:ext cx="7839075" cy="63722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557411-7641-3401-EE27-C7E10238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6462" y="6588592"/>
              <a:ext cx="5410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418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Comb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5333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콤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큰 간격을 사용해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간격은 큰 값으로 시작하고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도달할 때까지 모든 반복에서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배로 감속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 이상의 반전 제거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58442"/>
              </p:ext>
            </p:extLst>
          </p:nvPr>
        </p:nvGraphicFramePr>
        <p:xfrm>
          <a:off x="8084457" y="884448"/>
          <a:ext cx="3713114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(gap &gt; 1 || swapped)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(gap &gt;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gap * 10 / 13;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681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Pigeon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5712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비둘기집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수와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거의 동일한 요소 목록을 정렬하는데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Counting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유사하지만 항목을 두 번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한번은 버킷 배열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한 번은 최종 대상으로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78187"/>
              </p:ext>
            </p:extLst>
          </p:nvPr>
        </p:nvGraphicFramePr>
        <p:xfrm>
          <a:off x="8084457" y="884448"/>
          <a:ext cx="371311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PigeonholeSort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 - min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min]++;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[index++]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AEB674F-9435-3210-AAC6-4C1CE7BF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9" y="1551659"/>
            <a:ext cx="5782898" cy="26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Cycle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9162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사이클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저장 공간이 필요 없음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정렬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메모리에 대한 최소 쓰기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어레이가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eeprom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저장되어 있을 때 유용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대부분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불안정한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 쓰기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스왑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작업에 비용이 많이 드는 상황에 가장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59470"/>
              </p:ext>
            </p:extLst>
          </p:nvPr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DAD9069-EE85-D165-09DC-D46C1888B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4605"/>
              </p:ext>
            </p:extLst>
          </p:nvPr>
        </p:nvGraphicFramePr>
        <p:xfrm>
          <a:off x="394429" y="1744699"/>
          <a:ext cx="471895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95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3}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index = 0 1 2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10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=pos+1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put 10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 and change item to old value of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 =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now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5, 10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{2, 3, 5,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Above is one iteration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Repeat above steps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2, ..n-2</a:t>
                      </a:r>
                      <a:endParaRPr lang="ko-KR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34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93787-08E9-6995-8908-79AFD18C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E105A5-CD20-DB07-D167-BC89BD2854A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43C97F-4DCE-A4B5-C377-1C40E8836CC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D55AB6-7E21-43D7-3F35-A42432C2B9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510FB37-B2A7-8374-F8AA-346A8A1668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A56EF-EA04-D69A-F1A5-C74F1C829E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C0CFF-8D87-39D6-FDAA-03F1E730DAF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6292566-60B6-0873-2C85-D1DF968DC0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C2662F8-77C2-43E7-3F08-B3C06A71E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D6D677-8F15-78FE-10B7-DD0270BE0E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2E6A9C5-9F1C-A646-33D8-2FD6D104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921658"/>
            <a:ext cx="5258876" cy="28761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8CD27-39C3-3963-F7EF-38FA28480A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0172" y="1006618"/>
            <a:ext cx="6449875" cy="39062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D399745-AFEF-BBFE-91FB-84A79F16E1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3377762"/>
            <a:ext cx="5903843" cy="33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35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Cocktail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58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칵테일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bubble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배열을 양방향으로 교대로 탐색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대규모 배열에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37276"/>
              </p:ext>
            </p:extLst>
          </p:nvPr>
        </p:nvGraphicFramePr>
        <p:xfrm>
          <a:off x="6355597" y="1053814"/>
          <a:ext cx="52705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cocktailSort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start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end = size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(swapped)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오른쪽 방향으로 배열을 통과하면서 큰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end;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if(!swapped)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큰 값이 마지막에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감소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왼쪽 방향으로 배열을 통과하면서 작은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값이 첫 번째에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증가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C5C0A0C-5BAB-98AB-D27B-ADF50BBE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0" y="1648221"/>
            <a:ext cx="5596064" cy="30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42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Bitonic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8174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바이토닉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항상 미리 정의된 순서로 요소를 비교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정렬할 요소 개수가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2^n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 경우에만 수행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하드웨어 및 병렬 프로세스 어레이 구현에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증가한 다음 감소하는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38088"/>
              </p:ext>
            </p:extLst>
          </p:nvPr>
        </p:nvGraphicFramePr>
        <p:xfrm>
          <a:off x="6480503" y="1169719"/>
          <a:ext cx="539859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low + k;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// Swap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i+k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is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int temp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배열을 역순으로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감소하는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두 배열을 합병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A79C267-7C42-80A6-5145-FDB9E93C26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903" y="2285931"/>
            <a:ext cx="5929806" cy="25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34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Tree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7004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Binary Search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기반으로 하는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생성한 다음 생성된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순차 순회를 수행해 정렬된 순서로 요소를 가져옴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Splay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사용하는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적응형 정렬이라는 추가 속성이 있음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가상 입력에 대한 작업 시간이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O(n log 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87768"/>
              </p:ext>
            </p:extLst>
          </p:nvPr>
        </p:nvGraphicFramePr>
        <p:xfrm>
          <a:off x="1438443" y="1795499"/>
          <a:ext cx="408124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(Node*)malloc(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-&gt;key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Insert(Node* root,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if(key &lt;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root-&gt;left = Insert(root-&gt;left,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if(key &gt;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root-&gt;right = Insert(root-&gt;right,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03FC29-8210-40F0-83FD-F6FB82C31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41357"/>
              </p:ext>
            </p:extLst>
          </p:nvPr>
        </p:nvGraphicFramePr>
        <p:xfrm>
          <a:off x="6400800" y="1795499"/>
          <a:ext cx="40812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83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!=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)++] = root-&gt;key;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root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 = Insert(root,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&amp;index);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67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qsort</a:t>
            </a:r>
            <a:r>
              <a:rPr lang="en-US" altLang="ko-KR" dirty="0"/>
              <a:t>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2411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(void* base,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num,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size, int (*comparator)(const void*,const void*));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Quick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알고리즘을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Comparator()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두 인수를 사용하여 상대적 순서를 결정하는 논리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(return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값이 양수일 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(1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&gt;0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)&gt;0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내림차순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16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2. Sort – STL std::sort()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30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#include &lt;algorithm&gt;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4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579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5D54C-5395-A033-3CAD-7511C8C6F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309734"/>
              </p:ext>
            </p:extLst>
          </p:nvPr>
        </p:nvGraphicFramePr>
        <p:xfrm>
          <a:off x="177800" y="868119"/>
          <a:ext cx="90043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5871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자신을 직접 또는 간접적으로 호출하는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문제를 작은 하위 문제로 분해하여 해결하는 능력이며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하위 문제는 동일한 방식으로 해결될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단순화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이해하기 쉬운 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 면에서 반복보다 효율성이 떨어짐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이해가 어려움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오버플로우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가능성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Tail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최적화 될 수 있어 더 나은 것으로 간주됨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 to bottom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parameter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누적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(accumulated value)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전달하여 강제적으로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Tail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으로도 만들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Head Recursion -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bottom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Tree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이상 자신을 호출하는 경우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Linear Recursion: recursion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자신을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Nested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 인자에 재귀 함수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이상의 함수가 있을 수 있고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순환 방식으로 서로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Recursion vs Iteration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크기가 작고 시간 복잡도가 문제되지 않을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크기와 시간 복잡도 균형을 맞출 때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시공간 복잡도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overhead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성능이 떨어짐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Implicit Recursion: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명시적 재귀 호출을 하지 않고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자신을 호출할 때 발생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간접 재귀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호출 등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7D7709-9ECA-9463-F317-60F070827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03628"/>
              </p:ext>
            </p:extLst>
          </p:nvPr>
        </p:nvGraphicFramePr>
        <p:xfrm>
          <a:off x="177800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F8679F-B38C-393B-78AF-01E85A64C34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EA93A7-4190-115A-6E28-0FBA7E44C85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1D9EE2-A56E-4458-73E9-DB81960AB0B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1E4BC6-E785-08CE-113D-BE34E1D2D2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88B6D58-13D4-D2BE-99B5-8235ED2A0B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48CFA3E-8CEC-FAD6-87D6-7AD91E551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43AA5AD-1CE2-D79A-AFAD-EB8E4F044A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7001790-E814-C9B0-B984-9CF6BBC71E9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E884667-4101-E08B-A838-9B1BDE71E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4A3F739-2990-C9AB-3198-8255915602F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4D10628-9EE0-CA6F-1562-954EE05624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4275E0E-CC55-937D-65C5-B9DE7B606A88}"/>
              </a:ext>
            </a:extLst>
          </p:cNvPr>
          <p:cNvSpPr txBox="1"/>
          <p:nvPr/>
        </p:nvSpPr>
        <p:spPr>
          <a:xfrm>
            <a:off x="522932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Tail Recursion</a:t>
            </a:r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29711-0B43-0627-4C5B-2FC5B5F58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5781"/>
              </p:ext>
            </p:extLst>
          </p:nvPr>
        </p:nvGraphicFramePr>
        <p:xfrm>
          <a:off x="1862666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C290EEE-F20E-7BE6-1924-73F6440CFEEA}"/>
              </a:ext>
            </a:extLst>
          </p:cNvPr>
          <p:cNvSpPr txBox="1"/>
          <p:nvPr/>
        </p:nvSpPr>
        <p:spPr>
          <a:xfrm>
            <a:off x="2123131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Head Recursion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5E27DA3-EB7F-ACBA-E5E6-6D9747175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97624"/>
              </p:ext>
            </p:extLst>
          </p:nvPr>
        </p:nvGraphicFramePr>
        <p:xfrm>
          <a:off x="3542448" y="4869511"/>
          <a:ext cx="1526321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CD20860-F933-7968-E96F-0CA67C27FFEC}"/>
              </a:ext>
            </a:extLst>
          </p:cNvPr>
          <p:cNvSpPr txBox="1"/>
          <p:nvPr/>
        </p:nvSpPr>
        <p:spPr>
          <a:xfrm>
            <a:off x="3802913" y="5885446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Tree Recursion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479E960-F3E9-830E-5242-E17D35EF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47326"/>
              </p:ext>
            </p:extLst>
          </p:nvPr>
        </p:nvGraphicFramePr>
        <p:xfrm>
          <a:off x="5222230" y="4869511"/>
          <a:ext cx="168486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100)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- 10;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fun(fun(n + 11));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 = fun(95);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1B97C76-E3B1-8F13-42AB-632599C4FE71}"/>
              </a:ext>
            </a:extLst>
          </p:cNvPr>
          <p:cNvSpPr txBox="1"/>
          <p:nvPr/>
        </p:nvSpPr>
        <p:spPr>
          <a:xfrm>
            <a:off x="5794701" y="5750043"/>
            <a:ext cx="126585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Nested Recursion</a:t>
            </a:r>
            <a:endParaRPr lang="ko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D9F9CD5-057F-8E81-3424-644B802CD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0363"/>
              </p:ext>
            </p:extLst>
          </p:nvPr>
        </p:nvGraphicFramePr>
        <p:xfrm>
          <a:off x="9385258" y="868118"/>
          <a:ext cx="168486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/ 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CCD07FB-E91E-A43B-ACD0-96BE4E60687C}"/>
              </a:ext>
            </a:extLst>
          </p:cNvPr>
          <p:cNvSpPr txBox="1"/>
          <p:nvPr/>
        </p:nvSpPr>
        <p:spPr>
          <a:xfrm>
            <a:off x="10089619" y="2742604"/>
            <a:ext cx="994832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Indirect Recursion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08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09C6-96BD-6CB3-E129-E9F8D675A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018249B-EAC9-45AE-3D83-55432436826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E3308D-678B-3ADE-5C31-E288486D3C7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F480C4-28AA-B607-C6F2-F2594723537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8A568-8A60-5426-DBC9-80A3981E9E1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58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606A7-3CB4-C46A-B082-09888924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4B9EDE-9C16-E609-F3AF-75CACAF4A321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CB6902-34F8-5DBC-81E1-44C139B31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92190"/>
              </p:ext>
            </p:extLst>
          </p:nvPr>
        </p:nvGraphicFramePr>
        <p:xfrm>
          <a:off x="177800" y="868119"/>
          <a:ext cx="639809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809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Backtracking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 문제를 해결하기 위해 가능한 모든 조합을 검색하는 것을 고려하는 알고리즘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Decision Problem(a feasible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Optimization Problem(best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Enumeration Problem(all feasible solution)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1641B5-7D91-A856-8223-6DA722FF160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B48D29-74AB-1672-BB54-50E7632A0E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6CDDC7-007F-8163-DBDA-D70F7B03250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7AC7658-D37F-FE28-0C74-9BDFA391949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13321EB-465C-26B6-CC55-E9E8EDB92D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50CE3A3-EC0F-27DB-313F-9EAA65148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A0CA175-C8B8-B518-767F-BF7F6F36A34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5CD592-674A-41AB-3A67-8DC3F1FFE35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958A20-53C8-C178-6C6A-231D104A92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272898-315C-1CEF-D4B8-341982D00DD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E116D20-8425-BB85-DC21-BEC66DEED1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5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66538-7A29-3C0C-3121-ECA33B90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B7A7C62-29C9-88F9-4C26-7CF779A36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57585"/>
              </p:ext>
            </p:extLst>
          </p:nvPr>
        </p:nvGraphicFramePr>
        <p:xfrm>
          <a:off x="9283813" y="932712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056CA3-DE97-B686-97DE-E95190C7C6C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Knight Tour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0BB1B3B-A47A-1A57-5BF5-644C7B8AE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01924"/>
              </p:ext>
            </p:extLst>
          </p:nvPr>
        </p:nvGraphicFramePr>
        <p:xfrm>
          <a:off x="177799" y="868119"/>
          <a:ext cx="683901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 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M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모든 점을 지나가는지 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이동할 다음 좌표를 검사해서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좌표이면 이동 횟수 표시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방향으로 이동 가능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표 참고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참고 사이트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https://en.wikipedia.org/wiki/Knight%27s_tour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04C558-23AA-9B66-3ECD-4195CC1E9C7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247C61-5C08-1E80-A10C-308A30BACD9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3491D0-3A2C-929D-EAFD-EC7D1EB7243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9C46B88-3298-7A26-3485-2EE28E37BA3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E58D1D7-23EF-15D9-4ABD-69B80E4EA4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E0D1384-83EE-6426-299C-9C7BCE063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8B1AD9-BC31-7A99-B696-1925ECFDB4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9ECD403-DC89-2BB1-75F5-F6C075DA7B7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8BF61B-DC32-2DC4-D2A4-D47ED43A42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A4601EF-7357-F06C-96B4-4BD165F03DB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67E502-CD89-0E87-9518-4A2FB237B9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F272CF-727B-AA2F-77B3-1279588F9E92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Knight’s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94714B-40A5-4F7E-FF14-F1B2019063A2}"/>
              </a:ext>
            </a:extLst>
          </p:cNvPr>
          <p:cNvGrpSpPr/>
          <p:nvPr/>
        </p:nvGrpSpPr>
        <p:grpSpPr>
          <a:xfrm>
            <a:off x="9709202" y="1284580"/>
            <a:ext cx="1600148" cy="676828"/>
            <a:chOff x="9709202" y="1284580"/>
            <a:chExt cx="1600148" cy="676828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8E85E18-DA10-2276-692A-F99745717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EF77A7-6B59-34D4-15D2-E4971D337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98F37D2-3B7E-2A96-5245-B7A13AA02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FE3DEFB-DBBF-23F4-6A58-A063DD71AC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D18445-F488-6DFD-0E8D-01FE4A2CFB68}"/>
              </a:ext>
            </a:extLst>
          </p:cNvPr>
          <p:cNvGrpSpPr/>
          <p:nvPr/>
        </p:nvGrpSpPr>
        <p:grpSpPr>
          <a:xfrm flipV="1">
            <a:off x="9696493" y="2334950"/>
            <a:ext cx="1600148" cy="676828"/>
            <a:chOff x="9709202" y="1284580"/>
            <a:chExt cx="1600148" cy="676828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FCDE9C0-9F55-B01D-8515-215B8B39C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30ABC31-40B8-9CA1-FB59-DD0AEAB88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AC5435B-1F22-7C66-E9B5-93E6E9505D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14973F1-EAAD-17F6-55DE-32E1753647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9CFDCC-4DD0-B832-6DA6-128D57C87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38986"/>
              </p:ext>
            </p:extLst>
          </p:nvPr>
        </p:nvGraphicFramePr>
        <p:xfrm>
          <a:off x="177799" y="2848700"/>
          <a:ext cx="490433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33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int SIZE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(x&gt;=0 &amp;&amp; x&lt;SIZE &amp;&amp; y&gt;=0 &amp;&amp; y&lt;SIZE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PrintKnightTourArr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setw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 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move,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[SIZE][SIZE], int dx[8],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[8]){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if(move == SIZE *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8;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move;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move+1,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dx,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4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3929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포인터를 사용하여 연결되는 선형 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이유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메모리 크기 할당 및 해제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관리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Stack,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Queue, Tree,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구현하는데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LRU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관리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경로 등에서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배열과의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runtim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메모리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순회로 데이터 접근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7931608" y="2525090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9DDCE-2257-5200-B6A9-6C68D3431A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572" y="1023397"/>
            <a:ext cx="5832475" cy="1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1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7EA05-6257-C6E2-DA0D-575F5C88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7AE03-D27A-BC3D-DBE7-F371E5C8FB2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2B220-3FA5-ABE5-1BC0-0CEF3C177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286005"/>
              </p:ext>
            </p:extLst>
          </p:nvPr>
        </p:nvGraphicFramePr>
        <p:xfrm>
          <a:off x="177799" y="868119"/>
          <a:ext cx="6839017" cy="83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 in Maze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(0,0)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(size-1, size-1)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경로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 Tour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통한 다음 이동할 좌표에 대한 검사를 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852437C-B890-78A4-6B03-049EFB41DD1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41738B-A2F9-06AD-94F0-0279D45D574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70694FC-9C60-6B18-9954-3719D943B72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468890A-0AAB-D8B9-036D-5F2836D7C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0F1192D-964D-ECF4-8F40-90B17965DB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3BD285B-07B4-2BD8-2CCD-B6A3B19E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018C637-DDA7-5AEB-5B7D-ACD0FCCE2C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BAD1C7-56B7-91DF-0A02-808DA2EFF89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4E2407E-94A2-C4BE-8C35-0A9C27122B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D8C87C-BB02-C3CA-EE6C-44C2FC7652B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80A7E4D-1385-73EC-802E-D5422CA4ACA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39C896-06B7-DCE1-D785-B6D22A910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435"/>
              </p:ext>
            </p:extLst>
          </p:nvPr>
        </p:nvGraphicFramePr>
        <p:xfrm>
          <a:off x="9290139" y="917428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798749-AAFD-AE6A-0286-F270BD2A2449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8B26DF2-4D61-5A1E-FC46-8B879EF47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79646"/>
              </p:ext>
            </p:extLst>
          </p:nvPr>
        </p:nvGraphicFramePr>
        <p:xfrm>
          <a:off x="177799" y="1971318"/>
          <a:ext cx="723737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77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sol){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maze[r][c] = 0,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sol))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sol.pop_back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path[r][c]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sol;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Coordinate of Solution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sol)){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sol)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i.first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 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i.second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"Can't find solution\n";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Path to text image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A896F1-16B3-1478-DC0D-5BA0E679A449}"/>
              </a:ext>
            </a:extLst>
          </p:cNvPr>
          <p:cNvCxnSpPr>
            <a:cxnSpLocks/>
          </p:cNvCxnSpPr>
          <p:nvPr/>
        </p:nvCxnSpPr>
        <p:spPr>
          <a:xfrm>
            <a:off x="10713756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AFC6194-F20A-0956-9EC7-574B88CDA710}"/>
              </a:ext>
            </a:extLst>
          </p:cNvPr>
          <p:cNvCxnSpPr>
            <a:cxnSpLocks/>
          </p:cNvCxnSpPr>
          <p:nvPr/>
        </p:nvCxnSpPr>
        <p:spPr>
          <a:xfrm flipH="1">
            <a:off x="10146490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6BE38A-9999-F9A6-C479-C4B8FD0E81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30124" y="2414962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C621E3-E9B9-1B08-A5B4-ED74C44B68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424217" y="1864629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37708C-20A5-2B84-418C-EE03FAF6068A}"/>
              </a:ext>
            </a:extLst>
          </p:cNvPr>
          <p:cNvSpPr txBox="1"/>
          <p:nvPr/>
        </p:nvSpPr>
        <p:spPr>
          <a:xfrm>
            <a:off x="2183893" y="394917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Single Path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872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2BB9-2183-329C-539C-FE9480E1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F2390-64E9-8720-C1E6-26696AB1A699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2642447-0D1C-3B3D-71A8-7A411D6C2AB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805127-C21A-3B7A-4643-7C869E7BB0E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BD6BFC7-CFC9-ED67-1175-61E5C2A4971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0BEBE42-95CA-84A5-E916-D83F3C55DB6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FC6E77-0AB5-3B27-40AB-89A1EDE661B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D286915-F40D-4B1C-7D3E-D31592325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E94876B-3208-F319-5044-56C2AF3493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368BF9B-FE66-CD04-272D-4452E692A28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554967-130E-D3F0-5675-76DD65C7442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5F1C34-8FE8-0054-037C-DBBAEB8C97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A42C9A9-BD6C-420B-3E85-6084F2815E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F0B5FC1-7558-A32D-C1CB-2662FD07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19057"/>
              </p:ext>
            </p:extLst>
          </p:nvPr>
        </p:nvGraphicFramePr>
        <p:xfrm>
          <a:off x="155100" y="868118"/>
          <a:ext cx="10244669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8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32777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 &amp;&amp; path[r][c]!=1;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vector&lt;vector&lt;vector&lt;int&gt;&gt;&gt;&amp; all){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all)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res)){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k=0; k&lt;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res[k][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94BC268-93B7-8876-594E-F27AE221C116}"/>
              </a:ext>
            </a:extLst>
          </p:cNvPr>
          <p:cNvSpPr txBox="1"/>
          <p:nvPr/>
        </p:nvSpPr>
        <p:spPr>
          <a:xfrm>
            <a:off x="5147879" y="316613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All Path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CFA32-0F16-3791-60F0-E5B0D24044A8}"/>
              </a:ext>
            </a:extLst>
          </p:cNvPr>
          <p:cNvSpPr txBox="1"/>
          <p:nvPr/>
        </p:nvSpPr>
        <p:spPr>
          <a:xfrm>
            <a:off x="155100" y="4897013"/>
            <a:ext cx="4195519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※ 3D vector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단일 원소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1D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{1}, {2}, {3} 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- 2D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원소의 집합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2D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{1,2,3}, {1, 3}, {4, 5}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- 3D vector: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2D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vector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원소로 가짐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ex) 3D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{{1,2,3},{1,3},{4,5}}, {{1,3,5},{4,6}}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43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85684-43E1-49DE-1839-895265919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818B3-ED36-837C-55D9-CE08411B1BE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85C2D3-9881-7A8B-7645-C70ED0F2B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926261"/>
              </p:ext>
            </p:extLst>
          </p:nvPr>
        </p:nvGraphicFramePr>
        <p:xfrm>
          <a:off x="177799" y="868119"/>
          <a:ext cx="672555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N-Queen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N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서로 잡아먹지 못하게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놓기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대각선을 이동할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다 지우고 다음 행으로 이동한 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지워지지 않은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놓고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반복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열에는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놓을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Left diagonal/Right diagonal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특징을 이용하면 대각선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빠르게 처리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대각선을 확인하면 대각선에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같은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놓을 수 있으면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1(true),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0(false)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주의사항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short-circuit evaluation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주의해야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Short Circuit Evaluation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예를 들어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y, x = true;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y = x || Function();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fucntion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실행이 되지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Why?  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연산에서 왼쪽 피연산자가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결과도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오른쪽 피연산자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0E33256-38B0-A6BD-3C24-BDCC002047D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7912C9-093E-911A-0E1B-C82E4372F7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8FFF3-EA11-1349-0442-D7FA4BA5A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8E2DF50-418A-6C56-0B6D-44D79E2CC0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EEDD2E2-1BAF-D251-2D8B-72BD547384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808D682-F4AB-85DD-1001-18345B5ED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8D8A365-190E-0D87-F9F4-DF15013B96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DC750CE-D570-C344-9926-37D1C716E0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2F75CF-65BE-50F6-C6C1-404FDC62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9165"/>
              </p:ext>
            </p:extLst>
          </p:nvPr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BD250A5-F790-A699-FA8C-C60995215CB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54FF0C-333F-8ACD-7FAE-20A26B0F8B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405899-1552-5826-A1A6-51E4880A5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70731"/>
              </p:ext>
            </p:extLst>
          </p:nvPr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F8377DDB-2823-E9DA-A911-A424B0CBD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92071"/>
              </p:ext>
            </p:extLst>
          </p:nvPr>
        </p:nvGraphicFramePr>
        <p:xfrm>
          <a:off x="7006258" y="868118"/>
          <a:ext cx="4899321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vector&lt;vector&lt;int&gt;&gt;&amp;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(const auto &amp;solution :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solution.size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 (int j = 0; j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(j == solution[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? "Q" : ".");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col,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!= 1 &amp;&amp;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c+1)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2*n-1;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0)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373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F0795-2FF1-5F54-9054-0E18753D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B32DC-8D71-CF8B-6780-D65CD379F75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27C040-2631-B55D-7E31-B0ECE51F07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387B2C-E25D-053B-3D48-C12C5D6ADC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7D6C54-E061-A95D-D2B9-464BA9116D0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595F403-CDCB-A688-7687-E8E0635DA0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16C4DBE-02CA-F67F-81B7-3D9280C613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024715A-5E04-C5CB-1BCD-429EDFD9B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6EE5164-462E-40A8-3ECA-62DD284E17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DB9CD5-2BA3-2F2D-20A4-D96827D9DA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D11E3D3-C177-92BB-BBDB-FFA2A560E8D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555207-DC7B-0511-701D-6D73F6E9A57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F4A855-4DEB-470A-8779-4101A836D6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20E6EF-BB1B-4D56-1076-1A2CCE34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69949"/>
              </p:ext>
            </p:extLst>
          </p:nvPr>
        </p:nvGraphicFramePr>
        <p:xfrm>
          <a:off x="12884135" y="4981771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A2EDD36-61FE-7A61-E9A0-A0FF8A6C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75088"/>
              </p:ext>
            </p:extLst>
          </p:nvPr>
        </p:nvGraphicFramePr>
        <p:xfrm>
          <a:off x="1333056" y="158133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AB6794F6-2C7F-76E8-7F6A-B49D53BB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11145"/>
              </p:ext>
            </p:extLst>
          </p:nvPr>
        </p:nvGraphicFramePr>
        <p:xfrm>
          <a:off x="5643107" y="159384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15CD483-F36E-A995-7F67-FDA91B430403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898080" cy="89808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E5E02A4-ECAD-AA64-2518-962E706D6B5A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334827" cy="13348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0DF31E1-E369-4AC2-4B51-8EFBA4609AF1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843456" cy="1843456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69D12A7-81B9-0D63-B3A4-A6127D063F2C}"/>
              </a:ext>
            </a:extLst>
          </p:cNvPr>
          <p:cNvCxnSpPr>
            <a:cxnSpLocks/>
          </p:cNvCxnSpPr>
          <p:nvPr/>
        </p:nvCxnSpPr>
        <p:spPr>
          <a:xfrm flipH="1" flipV="1">
            <a:off x="6450989" y="1374416"/>
            <a:ext cx="1760247" cy="176024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24DAF4A-8D27-9D9D-3EAB-E99F26919F93}"/>
              </a:ext>
            </a:extLst>
          </p:cNvPr>
          <p:cNvCxnSpPr>
            <a:cxnSpLocks/>
          </p:cNvCxnSpPr>
          <p:nvPr/>
        </p:nvCxnSpPr>
        <p:spPr>
          <a:xfrm flipH="1" flipV="1">
            <a:off x="6874552" y="1374416"/>
            <a:ext cx="1336684" cy="1336684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382921-5E6C-B232-A48E-31ED27B9BE9F}"/>
              </a:ext>
            </a:extLst>
          </p:cNvPr>
          <p:cNvCxnSpPr>
            <a:cxnSpLocks/>
          </p:cNvCxnSpPr>
          <p:nvPr/>
        </p:nvCxnSpPr>
        <p:spPr>
          <a:xfrm flipH="1" flipV="1">
            <a:off x="7356609" y="1374416"/>
            <a:ext cx="854627" cy="8546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2E3DFFA-D6B9-2C7F-0960-8884DF0CC211}"/>
              </a:ext>
            </a:extLst>
          </p:cNvPr>
          <p:cNvSpPr txBox="1"/>
          <p:nvPr/>
        </p:nvSpPr>
        <p:spPr>
          <a:xfrm>
            <a:off x="1192611" y="4093042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Left Diagonal: 2N-1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218B0D-12D4-7D02-1781-41702BE58716}"/>
              </a:ext>
            </a:extLst>
          </p:cNvPr>
          <p:cNvCxnSpPr>
            <a:cxnSpLocks/>
          </p:cNvCxnSpPr>
          <p:nvPr/>
        </p:nvCxnSpPr>
        <p:spPr>
          <a:xfrm rot="5400000">
            <a:off x="261830" y="1840063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14E1B6C-8DC2-5676-E71C-F7FE00D47DA9}"/>
              </a:ext>
            </a:extLst>
          </p:cNvPr>
          <p:cNvCxnSpPr>
            <a:cxnSpLocks/>
          </p:cNvCxnSpPr>
          <p:nvPr/>
        </p:nvCxnSpPr>
        <p:spPr>
          <a:xfrm>
            <a:off x="873134" y="1210152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52AD0E-7865-6551-EA9E-951E09031702}"/>
              </a:ext>
            </a:extLst>
          </p:cNvPr>
          <p:cNvSpPr txBox="1"/>
          <p:nvPr/>
        </p:nvSpPr>
        <p:spPr>
          <a:xfrm>
            <a:off x="970730" y="86811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EDC3C4-ABBC-F69A-3FF8-7A40728A1358}"/>
              </a:ext>
            </a:extLst>
          </p:cNvPr>
          <p:cNvSpPr txBox="1"/>
          <p:nvPr/>
        </p:nvSpPr>
        <p:spPr>
          <a:xfrm>
            <a:off x="0" y="163652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8F349-6290-44A3-DF0B-A675CB6561A2}"/>
              </a:ext>
            </a:extLst>
          </p:cNvPr>
          <p:cNvSpPr txBox="1"/>
          <p:nvPr/>
        </p:nvSpPr>
        <p:spPr>
          <a:xfrm>
            <a:off x="5496659" y="4093042"/>
            <a:ext cx="3060675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Right Diagonal: 2N-1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92C6ED-1D73-1214-4323-A2705B440A1B}"/>
              </a:ext>
            </a:extLst>
          </p:cNvPr>
          <p:cNvSpPr txBox="1"/>
          <p:nvPr/>
        </p:nvSpPr>
        <p:spPr>
          <a:xfrm>
            <a:off x="2620167" y="868118"/>
            <a:ext cx="2646947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N X N matrix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A092E6-D666-53AB-AF9C-336917E53606}"/>
              </a:ext>
            </a:extLst>
          </p:cNvPr>
          <p:cNvSpPr txBox="1"/>
          <p:nvPr/>
        </p:nvSpPr>
        <p:spPr>
          <a:xfrm>
            <a:off x="536687" y="4733908"/>
            <a:ext cx="4251874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</a:t>
            </a:r>
            <a:r>
              <a:rPr lang="en-US" altLang="ko-KR" b="1" dirty="0" err="1">
                <a:solidFill>
                  <a:srgbClr val="FF0000"/>
                </a:solidFill>
              </a:rPr>
              <a:t>row+col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 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87EA19-E8F4-AD73-C70B-9F6BC02FDE1B}"/>
              </a:ext>
            </a:extLst>
          </p:cNvPr>
          <p:cNvSpPr txBox="1"/>
          <p:nvPr/>
        </p:nvSpPr>
        <p:spPr>
          <a:xfrm>
            <a:off x="5080954" y="4733908"/>
            <a:ext cx="3625427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row-col+N-1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 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F0CB4C3-2734-642A-F722-F79C8D9E3F87}"/>
              </a:ext>
            </a:extLst>
          </p:cNvPr>
          <p:cNvCxnSpPr>
            <a:cxnSpLocks/>
          </p:cNvCxnSpPr>
          <p:nvPr/>
        </p:nvCxnSpPr>
        <p:spPr>
          <a:xfrm rot="5400000">
            <a:off x="4718668" y="1874069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E2F32A-E000-F519-2BE5-C85A34CABD86}"/>
              </a:ext>
            </a:extLst>
          </p:cNvPr>
          <p:cNvCxnSpPr>
            <a:cxnSpLocks/>
          </p:cNvCxnSpPr>
          <p:nvPr/>
        </p:nvCxnSpPr>
        <p:spPr>
          <a:xfrm>
            <a:off x="5329972" y="1244158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D6C1A-635A-C690-B8CB-4D792B06DF89}"/>
              </a:ext>
            </a:extLst>
          </p:cNvPr>
          <p:cNvSpPr txBox="1"/>
          <p:nvPr/>
        </p:nvSpPr>
        <p:spPr>
          <a:xfrm>
            <a:off x="5427568" y="90212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FA583F-2666-99BA-8AA7-644D48D252E3}"/>
              </a:ext>
            </a:extLst>
          </p:cNvPr>
          <p:cNvSpPr txBox="1"/>
          <p:nvPr/>
        </p:nvSpPr>
        <p:spPr>
          <a:xfrm>
            <a:off x="4456838" y="167053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354588A-20C6-F57C-DE1E-3B1E6A5B5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157447" y="2504311"/>
            <a:ext cx="3553929" cy="498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A384C4-DDB9-A4AA-3E8E-C9DA00B35FAA}"/>
              </a:ext>
            </a:extLst>
          </p:cNvPr>
          <p:cNvSpPr txBox="1"/>
          <p:nvPr/>
        </p:nvSpPr>
        <p:spPr>
          <a:xfrm>
            <a:off x="8928850" y="2229043"/>
            <a:ext cx="34195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Max index(2N-2)</a:t>
            </a:r>
            <a:r>
              <a:rPr lang="ko-KR" altLang="en-US" b="1" dirty="0"/>
              <a:t> 배열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en-US" altLang="ko-KR" b="1" dirty="0"/>
              <a:t>col[N] </a:t>
            </a:r>
            <a:r>
              <a:rPr lang="ko-KR" altLang="en-US" b="1" dirty="0"/>
              <a:t>배열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공간 복잡도 감소</a:t>
            </a:r>
            <a:endParaRPr lang="en-US" altLang="ko-KR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(O(N</a:t>
            </a:r>
            <a:r>
              <a:rPr lang="en-US" altLang="ko-KR" b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)  O(N))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10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688C-A54F-D6A9-100C-11C259F1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FCC34-C8FC-546D-9EC9-B3459736DC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Sum of Subset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5C5F6C-5FC3-4631-6BCE-9D350BE9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75806"/>
              </p:ext>
            </p:extLst>
          </p:nvPr>
        </p:nvGraphicFramePr>
        <p:xfrm>
          <a:off x="177799" y="868119"/>
          <a:ext cx="67255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 of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요소의 합이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만족시킬 수 있는지 확인하는 문제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만족한다면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subset’s element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구할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요소를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 하는 방법임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(sum-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752F518-BF2F-E9A3-55E3-F1B749506A4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0EA69-B7C2-1911-4B20-87FFB9C74B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DAF4355-DA67-F7A2-CB33-B2830471B62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2428F1-C419-0C71-A254-0707FD960D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B749DD-F377-FBCD-B2BC-089B1E27B5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3EB0A6A-BE8B-3084-E4A1-F1632978D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8CCD6D5-EFFA-8B85-63FB-45E93A78B16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4B184-22D4-D48C-6683-90F308585CA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D0518B-784E-113A-0145-6A9ABF4B7B5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005BD0B-8627-0CCE-478B-496069EC1AE3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2A5F789-6E76-68C2-B261-BE4B80C697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1179E52-9E32-874B-F3FF-0E71DE2F1808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5618428-3D43-DB2C-CC95-BDE391758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1945"/>
              </p:ext>
            </p:extLst>
          </p:nvPr>
        </p:nvGraphicFramePr>
        <p:xfrm>
          <a:off x="7472152" y="868118"/>
          <a:ext cx="4499942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vector&lt;int&gt;&amp; sub,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set&lt;vector&lt;int&gt;&gt;&amp;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i+1, subset);//Exclude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sum){//Include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sub, i+1,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sub.pop_back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{2, 3, 5, 5, 8, 12, 15, 17, 19};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18;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sub;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set&lt;vector&lt;int&gt;&gt; subset;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0,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t :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935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6F9CC-2687-4EFB-A1FF-487EBC4B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746936-1805-3046-BD43-0D58B064CF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M Coloring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704436-45DB-27CC-EB27-E4B99ACB0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33310"/>
              </p:ext>
            </p:extLst>
          </p:nvPr>
        </p:nvGraphicFramePr>
        <p:xfrm>
          <a:off x="177799" y="868119"/>
          <a:ext cx="5470940" cy="229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09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941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M-Coloring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undirected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주어질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정점을 최대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개의 색상으로 칠하기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인접한 두 정점이 동일한 색상으로 칠해지지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Coloring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대해서도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가능한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저장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통해 모든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C547B7-55EA-8F46-9C77-BBC19862EC7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509F05-FAE7-C316-DB4A-32E820693C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686A7A-BFE8-5605-77BD-EA511A4655A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FC366A-292B-6BDD-18A4-A13C59CF461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BF6689-758A-60A6-8C31-E5F614E70A7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DC3495D-BF34-46C8-BE42-0A43D3FAA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A65D69A-6078-9570-FCE4-0A86CB2483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895FCF1-C414-D549-00A4-8743EB82B1E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CBF4A43-002D-79AF-7203-6905F8166DDF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FA2AF6B-3CEC-9031-4113-96EE36E747A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495545-BB4A-BC99-DE65-0EC9E5147A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E45E798-4DAF-05A2-FBF3-A4EF49F4188D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51FEC893-5238-B6E3-CD7E-44516C6CC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76871"/>
              </p:ext>
            </p:extLst>
          </p:nvPr>
        </p:nvGraphicFramePr>
        <p:xfrm>
          <a:off x="5997634" y="868118"/>
          <a:ext cx="555266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26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x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y :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vertex, vector&lt;vector&lt;bool&gt;&gt;&amp; graph, vector&lt;int&gt;&amp; color,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if(graph[vertex][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color[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int m, vector&lt;int&gt;&amp; color, int vertex, 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if(vertex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(color);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(vertex, graph, color,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vertex+1, result)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color(size,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0, result))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67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63EDD-0404-B737-7868-9C02937E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F9C842-8B8C-3FC4-ECA6-DDEB7A46CB9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Hamiltonian Cycle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3692759-3193-93FB-ACC7-E3756915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32637"/>
              </p:ext>
            </p:extLst>
          </p:nvPr>
        </p:nvGraphicFramePr>
        <p:xfrm>
          <a:off x="177798" y="868118"/>
          <a:ext cx="635000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 Cycle(=circuit)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방문하고 시작 정점으로 돌아오는 사이클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(NP-Complete Problem)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Hamiltonian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방문하는 경로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정점으로 돌아가지 않음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open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경로에서 각 정점은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출력됨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지나온 경로에서 마지막 정점은 새로운 정점과 연결되야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cycle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정점에서 시작하든 상관이 없음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BF9A062-5C2A-0A11-B4A9-6C9FD102C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1CBAD5-F0BE-602E-BA71-A4F05E17712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804E62-307E-E7F3-98CA-4376AEF528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2838C52-9CE9-3C9E-06A2-DB8C8871588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293373E-C777-8EFC-8103-33D2CAB93E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100A588-CB85-2863-A590-48EAA3952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834ABDA-1BCD-3975-5FDD-F182F8C6B7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6C82A1F-50F8-8D6A-92D1-CC38073891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A4B4CC6-E1D0-5D26-9D59-065262E21978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1CEDF7F-FBF8-B9EC-400C-4156ADA258F6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FEFC413-5042-4C7D-FA6A-20C59EB8CC3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0EBAA1-2535-01ED-E9EC-E7FB78CBCA4E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9019F79-3EFF-7326-3AF5-E1C09BACE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7195"/>
              </p:ext>
            </p:extLst>
          </p:nvPr>
        </p:nvGraphicFramePr>
        <p:xfrm>
          <a:off x="185643" y="2517473"/>
          <a:ext cx="5539296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if(cur_pos-1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if(path[cur_pos-1]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if(graph[path[cur_pos-1]][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if(graph[path[cur_pos-1]][path[0]]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path[size]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cur_pos+1))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9A6A27-419A-D3AA-3C28-E7C6547CC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71976"/>
              </p:ext>
            </p:extLst>
          </p:nvPr>
        </p:nvGraphicFramePr>
        <p:xfrm>
          <a:off x="5867727" y="2517469"/>
          <a:ext cx="6168335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14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14685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path, int size,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&gt;=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(size+cur_pos-1)%size;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if(count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(size+start_pos-1)%size;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=(next_pos+1)%size, temp--){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count)){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(cur_pos+1)%size, count+1))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(path, size,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start_pos2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start_pos2,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(path2, size2, start_pos2);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939E737-965E-799E-D800-75861047BB0D}"/>
              </a:ext>
            </a:extLst>
          </p:cNvPr>
          <p:cNvSpPr txBox="1"/>
          <p:nvPr/>
        </p:nvSpPr>
        <p:spPr>
          <a:xfrm>
            <a:off x="2147748" y="4489386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Vertex: 0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22509-B145-007D-FF41-FA1E2C0BCF0F}"/>
              </a:ext>
            </a:extLst>
          </p:cNvPr>
          <p:cNvSpPr txBox="1"/>
          <p:nvPr/>
        </p:nvSpPr>
        <p:spPr>
          <a:xfrm>
            <a:off x="8144351" y="4811809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모든 </a:t>
            </a:r>
            <a:r>
              <a:rPr lang="en-US" altLang="ko-KR" dirty="0"/>
              <a:t>vertex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</p:spTree>
    <p:extLst>
      <p:ext uri="{BB962C8B-B14F-4D97-AF65-F5344CB8AC3E}">
        <p14:creationId xmlns:p14="http://schemas.microsoft.com/office/powerpoint/2010/main" val="1565301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734A-1913-E289-40F5-44297632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37B10-69C1-C43D-A532-DBE69E1738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Sudoku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0E4FEF-5897-E154-BB82-746B2953D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14445"/>
              </p:ext>
            </p:extLst>
          </p:nvPr>
        </p:nvGraphicFramePr>
        <p:xfrm>
          <a:off x="177798" y="868118"/>
          <a:ext cx="635000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- 9 X 9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3 X 3 Sub-board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숫자를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넣기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61157B-18F2-081F-2E38-1D54F1FA40D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768BDB-7F64-289D-DA71-961243E1618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5966E7-25A0-8D0B-A635-97CB9C04963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7DB213-57B1-8D2D-A406-13C01B54497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A52549-5D61-EABE-9F42-87E42AD3B9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90EA3DB-E4C8-506D-4F97-13B52D230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883A9C1-E8D3-E407-8961-C0213464AE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930E56-9826-A1E4-0C6C-E3432A4DAE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C21B93-43BD-EC71-FDAE-D3DE32604A31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CA3178A-1A7D-9CD3-D073-2384A751A602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50AFBD5-B211-3564-D956-6373D757AD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7473D7-9723-6CD0-0420-7563A75B2AFA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BBC77329-63FE-0208-62E1-4C354754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81223"/>
              </p:ext>
            </p:extLst>
          </p:nvPr>
        </p:nvGraphicFramePr>
        <p:xfrm>
          <a:off x="188047" y="1372228"/>
          <a:ext cx="5539296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int&amp; row, int&amp; col){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if(!grid[row][col])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r=0; r&lt;3; 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c=0; c&lt;3;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r+row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col,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row-row%3, col-col%3, num) &amp;&amp; grid[row][col] ==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Sudoku(vector&lt;vector&lt;int&gt;&gt;&amp;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row, col;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num=1; num&lt;=9; num++){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num)){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BD7D53-4F1E-7BE1-E77C-AB2ECB66E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24330"/>
              </p:ext>
            </p:extLst>
          </p:nvPr>
        </p:nvGraphicFramePr>
        <p:xfrm>
          <a:off x="5942424" y="1372228"/>
          <a:ext cx="6168335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62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94210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r/3*3+c/3;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row, vector&lt;int&gt;&amp; col, vector&lt;int&gt;&amp; box, int r, int c,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!((row[r] &gt;&gt; num) &amp; 1) &amp;&amp; !((col[c] &gt;&gt; num) &amp; 1) &amp;&amp; !((box[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&gt;&gt; num) &amp;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col[j]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i,j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r, int c,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static 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0,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if(grid[r][c])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(row, col, box, r, c,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grid[r][c]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grid[r][c]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row(size,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box(size,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0, 0,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C7BFFE0-68A5-7CC5-0B89-EA72DB70C221}"/>
              </a:ext>
            </a:extLst>
          </p:cNvPr>
          <p:cNvSpPr txBox="1"/>
          <p:nvPr/>
        </p:nvSpPr>
        <p:spPr>
          <a:xfrm>
            <a:off x="2321003" y="462714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Backtracking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249D4-ECBE-9909-6219-C87D422CF710}"/>
              </a:ext>
            </a:extLst>
          </p:cNvPr>
          <p:cNvSpPr txBox="1"/>
          <p:nvPr/>
        </p:nvSpPr>
        <p:spPr>
          <a:xfrm>
            <a:off x="8144351" y="481180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Bitmask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024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483D-C021-4CB8-E014-ACDDE7A1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19A98-FF10-0072-CB61-7DC6EE9D2043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Remove Invalid Parenthesis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C99676-ECAD-75BE-4623-AAEDCF162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62567"/>
              </p:ext>
            </p:extLst>
          </p:nvPr>
        </p:nvGraphicFramePr>
        <p:xfrm>
          <a:off x="177798" y="868118"/>
          <a:ext cx="696414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Remove Invalid Parenthesis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사용되지 않고 다른 형태로 사용되었을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형태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괄호는 한 쌍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닫는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괄호의 개수가 동일하면 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괄호를 제거했을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유효한 괄호가 들어간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C2EC9C1-DC35-478A-17CB-BBE8DCFCB75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3FCBEC-231F-B185-B657-1851B93142B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544358-00E5-5D81-1532-38EE888D0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69C5CB-39B5-BF7D-4844-B73976CA55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EAF00B-7B70-F279-B879-065D45859F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9179070-4DC8-6E95-695F-8D4117DEE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BAA77C-BD57-5645-3C79-3B35A3CB96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187846A-B40A-1616-385F-D337E794526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5B919F-7CCF-3118-8EA8-9A86FBCA7383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11CD9A-2237-8F24-43FE-5A1AD15E7DE1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75E756F-F6E9-6988-8A9A-E3B043C10E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ADD218-4748-DC8C-D0A2-6453DC7ABF5F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ECF485C-65B4-23C4-BB22-F9C2FF429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27072"/>
              </p:ext>
            </p:extLst>
          </p:nvPr>
        </p:nvGraphicFramePr>
        <p:xfrm>
          <a:off x="7356445" y="868118"/>
          <a:ext cx="3819827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c=='(' || c==')';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'(')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')')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visit;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queue&lt;string&gt;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if(level)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temp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visit.find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expression = "()())()";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expression = "()v)";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066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7EACE-49A0-1651-BDDD-D05C1D6E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A657C-B705-7887-448C-3FFB9C160566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Gray code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2C706C8-9013-9DC6-711F-61050B7EE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32224"/>
              </p:ext>
            </p:extLst>
          </p:nvPr>
        </p:nvGraphicFramePr>
        <p:xfrm>
          <a:off x="177798" y="868118"/>
          <a:ext cx="696414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입력되면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graycode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중 무시할 수 있는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반전되는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FE1DDEB-079A-4B28-1358-5A30ACCA256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88E433-789B-92E1-92BE-6880592AD3F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9B2BC6-CFE0-C8DC-D0EC-D55B6750F6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F267B7-2F5C-6B49-ADC6-DE2446275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4C0AB39-1CDF-8AF3-E066-73B1074EBF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DB7C3-2C06-FAAB-A6CA-51AABC50D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B488E49-A76F-4961-9906-4E2D87BBA5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E95AD56-8D33-4DA0-B8E2-2BCC1A76794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1B6F10B-C599-C109-FD58-F861CDAE4794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9B5136D-E371-B9E5-7AE5-1D599B7B5F9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7964746-2F23-62C6-F602-1F1A40526E7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96EAD0-2AB1-74CC-31A9-4A4D29B666F3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B4C53B7-C975-0BEC-3AF7-F98970E4D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784576"/>
              </p:ext>
            </p:extLst>
          </p:nvPr>
        </p:nvGraphicFramePr>
        <p:xfrm>
          <a:off x="7356445" y="868118"/>
          <a:ext cx="2413197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res, int n, int&amp; cur){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res.push_back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cur ^= 1 &lt;&lt; 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6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8515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LIFO(Last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push()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크기 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하노이 타워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재고 범위 문제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히스토그램 문제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레지스터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소량의 데이터만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높이는 항상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많은 양의 데이터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유연함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액세스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Compiler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용량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함수 호출 제한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Linked 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구현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 필요에 따라 확장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축소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 Stack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지속적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 하는 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8, 6, 3, 2,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 STL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&lt;stack&gt;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헤더 파일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template &lt;class Type, class Container = deque&lt;Type&gt; &gt; class stack;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CA7455-98B3-2432-8202-24DDE35A3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2075"/>
              </p:ext>
            </p:extLst>
          </p:nvPr>
        </p:nvGraphicFramePr>
        <p:xfrm>
          <a:off x="7855942" y="1137300"/>
          <a:ext cx="379311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11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60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&lt;iostream&gt;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&lt;stack&gt;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using namespace std;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stack&lt;int&gt; stack;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int num=0;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while (!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stack.top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4432911-A9A8-C35F-1114-E8346F46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6307" y="4937701"/>
            <a:ext cx="4343551" cy="15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2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1DDA-50FF-1CE5-4773-11A528EDC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811EE-37BF-A2A2-1479-F0DFFB3D5F1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Permutation of String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B86151-2C53-232C-C108-0488AE060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81106"/>
              </p:ext>
            </p:extLst>
          </p:nvPr>
        </p:nvGraphicFramePr>
        <p:xfrm>
          <a:off x="177799" y="868118"/>
          <a:ext cx="351790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모든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629A75-E71F-9EFA-F519-8409DFDD83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DDED89-91CA-DE3F-0770-FE2A147B8CE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6A82D3F-9EC1-0F1E-543D-74CAFFF274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ED01895-452F-D2A8-4B89-F81DD785DF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5D4818-07B6-991F-0CC5-58780695BA3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E7B9D94-1AEB-0D57-1242-7AE150C6C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6EF4D29-EA49-9481-5506-FCC12535D4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48E830B-14B8-390B-8EAB-ED17F2C9F0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4A2B4A-F03D-2319-80EB-C8E7C50A401C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B25DB7-6AF2-EF7F-85B9-3739751D1B78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698C1E4-97EC-AE05-5121-88F22A9AAD1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01DE82-B3FE-56A5-C149-AE288CC4FAB1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A7BC3F4-818B-EC6C-D66B-5F294D3D2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51463"/>
              </p:ext>
            </p:extLst>
          </p:nvPr>
        </p:nvGraphicFramePr>
        <p:xfrm>
          <a:off x="177799" y="1582727"/>
          <a:ext cx="2413197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string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out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out+str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rotate(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()+1,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//If cur string is lexicographically largest,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returns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}while(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"abb";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7D19A8-2CAA-A6B7-32D4-329F5F71A6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0111" y="1065673"/>
            <a:ext cx="5974544" cy="20297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ED205C-1EF1-F864-959B-F1F260A3AE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515" y="3569106"/>
            <a:ext cx="3631935" cy="24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5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31B0-CED0-5CDD-F6C8-B5C91FA1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F0A774-AC9F-1909-0843-6C384452C17A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639A75-0254-60B2-8792-58AADCF5F1D4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4FE64E-71E7-EA1C-F0AB-8E18BCB6C126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447CEE-A6F0-8789-C138-A221DF32DF9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11BF3-1AD5-F69F-1233-393065877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B40C7B-4639-F5AD-3446-7C475EBF1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8635"/>
              </p:ext>
            </p:extLst>
          </p:nvPr>
        </p:nvGraphicFramePr>
        <p:xfrm>
          <a:off x="125127" y="868118"/>
          <a:ext cx="1196695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global optimum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찾기 위해 각 단계에서 국소적으로 최적의 선택을 하는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 결정의 결과를 고려하지 않고 현재 이용 가능한 정보를 기반으로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최적은 아니지만 최상의 선택을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overlapping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포함되면 안됨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정렬된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최댓값이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사례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scheduling, Resource allocation, minimum spanning tree, coin change problem,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사간 복잡도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솔루션 탐색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유사 문제에 재사용할 수 있는 테이블에 저장될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솔루션이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증명 부족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변화하는 문제에 대해 쉽게 적응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Greedy Algorithm vs 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가장 좋아 보이는 선택을 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현재 문제와 이전 해결된 하위 문제의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고려해 각 단계에서 결정을 내려 최적 솔루션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최적 솔루션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경우를 고려한 최상의 솔루션을 선택하므로 최적 솔루션 생성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선택을 수정하지 않아 메모리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필요하여 메모리 복잡성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 복잡도가 낮고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시간 복잡도가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(top-down)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(bottom-up)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Knapsack, Minimum spanning tree, single source shortest path, activity selection, job sequencing/scheduling, Dijkstra, set cover, coloring,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EFBD8D-E5BA-1736-8DEE-28E4EB67F35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27B7BA-CD77-140B-75D7-BFEFFF2EB1E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A0D7EFB-C69F-F793-1C55-5C56468A4BA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341F3BB-B535-4F0C-259C-EE57563431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13243-286A-0582-5B01-13E599CB1EE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Introduction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674AD7-959F-FB42-25F0-7654992D4C0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8DB130-0332-FA19-D280-DBF15BEDD4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0540DC1-A0D0-CFCD-7605-4413874A7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5F3C63-BF2C-14A4-F112-7F4687410F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4D4932-155B-6DB0-1461-0F16A8FDF5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1317BD2-6400-FF5D-8627-175C7AFEAE3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FC869BE-AA00-FB87-750F-B5BB2DA417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ABF8F6-C398-8028-33D4-5ECD329F92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56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AE8D9-4FEB-07F3-666C-CA007301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394638-7FFD-E291-F3B6-FF0673A2B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16564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 Selection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사람이 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활동만 수행 가능하다면 한 사람이 수행할 수 있는 최대 활동 수를 출력하는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정렬되어 있다고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정렬이 안되어 있다면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공간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남은 활동 중 종료 시간이 가장 짧고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시간이 이전에 선택한 활동의 종료 시간보다 같거나 큰 활동을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시간을 오름차순으로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종료시간보다 진행할 작업의 시작시간이 크거나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O], O(n 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46FC6F-A056-7E53-C10B-A009020BDC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79848-4BF5-F1A0-866E-7DDD6A6D620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298171-D9D0-D4E5-86BF-296D3E87D1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2B132F1-56FC-5CFE-E2ED-6F6AEFDF3F5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C8441-9B65-5A36-6A0E-1699AB494ACA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Activity Selection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02307-7238-2DDE-352B-CB3D9BE4C10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9930594-57F9-FC82-90A5-BFBC8E7399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B2041BD-C245-8E63-623A-806A414F8E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A215BE4-B4E8-282B-A5CC-8CC008044A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3B6D08-7BF2-58A6-F66E-041C96A325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135593-B38C-7D07-3C4A-D77D03F1467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2E67E0-FB85-84F6-3CCA-AE1F536731B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D195661-C807-0F4C-211F-4F471CF70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5EB0DB-8E2B-565F-EED4-175D8C1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56098"/>
              </p:ext>
            </p:extLst>
          </p:nvPr>
        </p:nvGraphicFramePr>
        <p:xfrm>
          <a:off x="125127" y="2446323"/>
          <a:ext cx="343180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8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work,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time,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is_sorted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for(j=1;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if(work[j].second &gt;= work[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work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1},{4,3}, {6,0}, {7,5}, {9,8}, {9,5}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(work,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224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B734-3415-32DD-A640-098F17CE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BD90B9-A054-33FE-8663-2C77C56B4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1058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 Sequencing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 마감일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수익이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마감일 전 완료되면 수익이 발생하는 작업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작업에는 단일 시간 단위가 소요되고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최소 기한은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얻을 수 있도록 작업 선택하기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순서대로 정렬하고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작업부터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[Greedy], O(n log n) [Priority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Queue], O(n log d) [Disjoint set, D: max deadline]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B2EEAA-C22D-4FCA-4CF1-2FEC2DA3DE5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6E4582-0036-BB3E-E81C-39B4749E90E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613EBCC-131A-310A-B406-0D927EB6116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7C0AAF-4068-0EFD-6E2F-A28D630A0CD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1BB9E-61D0-8C61-FA88-4B386ADAC9A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Sequencing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EF6D3C-D9FA-55D6-0632-65C12EF4939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0D2E40-668F-2729-EBB3-7B4FC637727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3365863-0C3C-FA6C-7DBB-BCF96E261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7ABDBBE-13BF-CC50-43F6-3AE706DC47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3225FF-4276-C291-32C2-B8CE4819F48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AE715CD-A74F-7449-623B-22A4C7C8CB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FFCFE5-23C6-69BD-A600-0C6F11DB52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3DE22E3-2191-39B9-F752-B4558EF64F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5F288D-0D01-7D33-6C2B-E12566F3A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28507"/>
              </p:ext>
            </p:extLst>
          </p:nvPr>
        </p:nvGraphicFramePr>
        <p:xfrm>
          <a:off x="125127" y="2308682"/>
          <a:ext cx="3484347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43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 a, Job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vector&lt;char&gt;&amp;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slot(n,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day(n,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if(slot[j] == false){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day[j]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[day[j]].id);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slot[j]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4, 100},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1, 19},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2, 27},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3, 15}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FDBAA7-1F37-62E0-AE10-0852500D8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798245"/>
              </p:ext>
            </p:extLst>
          </p:nvPr>
        </p:nvGraphicFramePr>
        <p:xfrm>
          <a:off x="3739429" y="2308682"/>
          <a:ext cx="410999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9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operator()(Job const&amp; a, Job const&amp;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vector&lt;Job&gt;&amp;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[](Job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&lt;Job, vector&lt;Job&gt;,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while(slot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[&amp;](Job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' 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235029-76C6-46DB-550A-D2A05ED68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04113"/>
              </p:ext>
            </p:extLst>
          </p:nvPr>
        </p:nvGraphicFramePr>
        <p:xfrm>
          <a:off x="7979374" y="2308682"/>
          <a:ext cx="30415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parent[s])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parent[s] = Find(parent[s]);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Merge(int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PrintMaxProfitJobSequencingWithDisjointSet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if(slot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ds.Merge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(slot-1), slot);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01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E96B-D615-F4AD-8D5A-813C06946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8BFC15-2A19-4C1F-DED0-9FDBF57B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94414"/>
              </p:ext>
            </p:extLst>
          </p:nvPr>
        </p:nvGraphicFramePr>
        <p:xfrm>
          <a:off x="125128" y="868118"/>
          <a:ext cx="755972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7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 (En)Coding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무손실 데이터 압축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문자에 가변 길이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접두사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코드의 길이는 문자의 빈도를 기반으로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문자에 할당된 코드가 다른 문자에 할당된 코드의 접두사가 아닌 방식으로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sequence)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상향식으로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|c|= leaf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|c|-1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병합 작업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높은 것은 짧은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낮은 것은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압축하기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팩스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 전송에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jpeg,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멀티미디어 코덱으로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문자에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 push(priority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두 노드를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노드의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내부 노드로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내부 노드 여러 개를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3D456E-A207-006D-2558-D37915FF8A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2B1-9747-1792-C947-900D956E07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39795B-6BE7-083C-7627-ABE81A9727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32C3CC3-3F64-0C11-73DA-73F291190D5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D9254-0343-DB11-A3B2-D01349354E1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Coding(Encoding)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8EC48-674A-9795-36C2-C2C1849E50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7A8282-CC34-224B-FB73-64CD1DAB19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8FA287F-506F-9F16-F38F-C0529027C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C234D4A-E5DA-F576-85ED-7F3AC84728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D369DD0-E278-1469-9646-0C191ECF63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C3DC43-FBBC-298A-09FC-0121F999F49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20497-94C4-7739-76C5-B53C208244B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143157-6DC2-7C2E-592C-7BBEC99FA4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7D97AF-DBCF-8906-B8BB-314BFA6E4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57127"/>
              </p:ext>
            </p:extLst>
          </p:nvPr>
        </p:nvGraphicFramePr>
        <p:xfrm>
          <a:off x="7847591" y="868118"/>
          <a:ext cx="4169961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(vector&lt;pair&lt;char, int&gt;&gt;&amp;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vector&lt;pair&lt;char, int&gt;&gt; str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12},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16},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{'f', 45}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F7EA94C7-F09E-2FBE-7F8D-F7878E83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327" y="3614749"/>
            <a:ext cx="5775325" cy="29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287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38FE9-45D9-7AB5-1D18-2BBB0FAC2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F5EDB2-B04D-BFE4-AA0D-D20A3B0B310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6B0BB0-66C7-E5E6-AE87-B8DE4C0D8C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B2F81D8-64F8-D861-FC96-CA5088D5F8D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B172AAC-C328-7D7F-2558-06B25EF0A3A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DB034-79CF-3B4F-27E1-3AA0601233E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Coding(Decoding)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FE3FF5-7024-5278-B16E-759A7AAD345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825DC6-5A39-B529-48F2-9C5660D6A21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FFC2FE0-5CC3-7740-ECF5-18B68F8EA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7F6C17-7D96-F186-1769-16E99C0CEB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F36E1-C3CF-793B-25D2-B9FE2989C5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011C0B4-C20A-126B-EA57-6FE50EB768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78219-8BFE-43DE-2C68-823BAAB496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ADE72CF-A359-B434-5072-9CFEF5C50A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4BA0D4-2613-5918-5FC3-6003A63F4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03578"/>
              </p:ext>
            </p:extLst>
          </p:nvPr>
        </p:nvGraphicFramePr>
        <p:xfrm>
          <a:off x="54693" y="868118"/>
          <a:ext cx="120344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53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4359026">
                  <a:extLst>
                    <a:ext uri="{9D8B030D-6E8A-4147-A177-3AD203B41FA5}">
                      <a16:colId xmlns:a16="http://schemas.microsoft.com/office/drawing/2014/main" val="3831123502"/>
                    </a:ext>
                  </a:extLst>
                </a:gridCol>
              </a:tblGrid>
              <a:tr h="13235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str, map&lt;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char,string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codes){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codes[root-&gt;data]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map&lt;char, string&gt;&amp; codes,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minheap){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for(map&lt;char, int&gt;::iterator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-&gt;first,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result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if(cur-&gt;left == NULL &amp;&amp; cur-&gt;right ==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cur-&gt;data;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result+'\0';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geeksforgeeks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encoded, decoded;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string&gt; codes;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codes, minheap);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encoded += codes[k];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"Encoded string: " &lt;&lt; encoded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decoded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encoded);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"Decoded string: " &lt;&lt; decoded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2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54A7-5414-130E-9E12-DD04F6A3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973169B-AC23-2EA3-F958-416962BB3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07229"/>
              </p:ext>
            </p:extLst>
          </p:nvPr>
        </p:nvGraphicFramePr>
        <p:xfrm>
          <a:off x="125129" y="868118"/>
          <a:ext cx="745549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Water Connection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집에는 안으로 들어가는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밖으로 나가는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(tank)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X, out-pipe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out-pipe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사이 파이프 연결에 대한 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탱크와 수도꼭지의 쌍의 수와 세 개의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최소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주어졌을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start, end, pipe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값을 넣고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start, end, min diameter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AC10593-D352-5263-8D87-60465BDC690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EE08F-EC6A-31D7-000A-DBF17D3C774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9FBCC1-A2B6-D892-9D20-07B50FB1CBC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AEE199-1262-D3AF-BF82-5F58364CE99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96D2D-4E94-1330-12A7-1261447E948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Water Connection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5F6E7-71AF-7620-70E7-ADB5F9BEB9B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291B1D-350D-F959-9D0B-7AFB40D4402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C02DFA-2347-324D-BB31-0A86F6F8E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B3E55FB-7898-5ED2-F41F-9721AA7BAB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9EFBA2-1D2C-8916-453E-B759E67B0D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D0AD95-F20E-0FCA-2C8F-2EF4D9DCFC1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90482E1-368B-FF53-9E69-360203ACBEB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80CD00-F7D5-A27A-B1C9-DB9A067E83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37532E-6616-6FF6-4070-080252A9A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45831"/>
              </p:ext>
            </p:extLst>
          </p:nvPr>
        </p:nvGraphicFramePr>
        <p:xfrm>
          <a:off x="7690383" y="868118"/>
          <a:ext cx="4169961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DFS(int k, int&amp; p, vector&lt;int&gt;&amp; start, 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if(start[k] == 0)// if End house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if(pipe[k] &lt; 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pipe[k];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DFS(start[k],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start, vector&lt;int&gt;&amp; end,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h1=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h2=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diameter=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start[h1] = h2;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pipe[h1] = diameter;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end[h2] = h1;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if(end[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 &amp;&amp;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Start house's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DFS(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"Number of (tank, tap): "&lt;&lt;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y :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9, p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start(h+1,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pipe(h+1,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end(h+1,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{7, 4, 98}, {5, 9, 72}, {4, 6, 10},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8, 22}, {9, 7, 17}, {3, 1, 66}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start, end,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620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324B3-8B5E-D52F-B716-BB8449454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5F37E95-1CE3-09C8-188B-08BEC1404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12973"/>
              </p:ext>
            </p:extLst>
          </p:nvPr>
        </p:nvGraphicFramePr>
        <p:xfrm>
          <a:off x="125129" y="868118"/>
          <a:ext cx="74554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Swap for Bracket Balancing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사용되었는지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형태면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++, 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[,]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횟수에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9747FF-607E-F759-35DD-BF941FB144A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0CCDB8-1680-AC9F-9BAC-2A14E7CFD5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68824D2-4C47-D8B1-4C3D-6A56F30AB61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331730-4D9F-8203-097A-D2DD6141FBE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0475F-E4A9-9AA3-D70B-252AB0228F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Swap for Bracket Balancing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775A7-3806-584C-AE64-79459DD4D5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2C981D5-00F1-B4CD-6241-092EBDD576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D289EB9-B58D-7393-B679-9E143E4F8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C58272-D6FB-7B2C-4435-CEF308E402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C78B61-2E4E-983F-85E6-1EE8FBE13ED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ABF279D-AFD9-F643-54CE-C16656AA5A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D557A3-DFB3-4DB4-0EF8-5658A444761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BF4569-23AA-C02F-4AFA-CC0FD1EFFC6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DE8AD8-3EDF-41B6-FF9C-7E184442A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34785"/>
              </p:ext>
            </p:extLst>
          </p:nvPr>
        </p:nvGraphicFramePr>
        <p:xfrm>
          <a:off x="125129" y="2278508"/>
          <a:ext cx="2020884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8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=0, p=0;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count++,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pos[p]-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s[pos[p]]);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 = "[]][][";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 = "[[][]]";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982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4E9D-759A-0996-AB8A-160AC2F8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7AFE0-E523-BEA2-E238-A7B4C53E8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03743"/>
              </p:ext>
            </p:extLst>
          </p:nvPr>
        </p:nvGraphicFramePr>
        <p:xfrm>
          <a:off x="125129" y="868118"/>
          <a:ext cx="745549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Egyptian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분모가 양의 정수인 단위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(unit 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Ex) 2/3 = 1/2 + 1/6, 6/14 = 1/3 + 1/11 + 1/231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ceil(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분모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과정을 다음 분수의 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O(d) [d: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분수의 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1A2125-DD24-5381-8983-2A99702D7A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8D16D2-3F8D-4491-9FF7-CFEEAA557D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1148A3-074F-BCA2-468B-98D27287FFC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A9321C8-2C60-6207-28F4-7EBE2A937C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DC081-88FC-2AE0-2F9C-B99969A6C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Egyptian Fraction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920957-825C-27CE-F7FD-FCC5E03BF4E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F62A5C1-0B5B-7395-D8BE-2018FF854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C758933-7C76-FA57-49E7-8CE806328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2A5574-5B50-D5BC-5020-ECB453DA250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E69F396-0072-347C-890E-F2E50DDE89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7B3810E-A692-F41A-37E9-B678020D7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522E7B0-B754-F99C-6997-55165485E1A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BF4E2A6-E2D3-FB0E-6727-3C0635BBA1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39B34F-A42B-593C-3623-79CEC7A5C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84363"/>
              </p:ext>
            </p:extLst>
          </p:nvPr>
        </p:nvGraphicFramePr>
        <p:xfrm>
          <a:off x="125129" y="2446323"/>
          <a:ext cx="1862421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numerator, d: denominator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if(d==0 || 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 % n == 0){//simplify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d/n;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0){//not fraction(integer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if(n/d){// Improper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d/n+1;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x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34562F-D0DB-6FF5-9650-77FCF2BCD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19926"/>
              </p:ext>
            </p:extLst>
          </p:nvPr>
        </p:nvGraphicFramePr>
        <p:xfrm>
          <a:off x="2244558" y="2446323"/>
          <a:ext cx="1862421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ceil((double)d/n);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14, {});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 +="1/"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+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temp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E2272B-AED0-17CA-27FE-9196A74FDDFC}"/>
              </a:ext>
            </a:extLst>
          </p:cNvPr>
          <p:cNvSpPr txBox="1"/>
          <p:nvPr/>
        </p:nvSpPr>
        <p:spPr>
          <a:xfrm>
            <a:off x="1237269" y="5163505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O(d)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0559A-5803-3FCA-DA9A-0C39E29ED8AF}"/>
              </a:ext>
            </a:extLst>
          </p:cNvPr>
          <p:cNvSpPr txBox="1"/>
          <p:nvPr/>
        </p:nvSpPr>
        <p:spPr>
          <a:xfrm>
            <a:off x="3356698" y="4762259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04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52661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FIFO(First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front()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isFull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소비자들이 리소스 공유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(CPU, Disk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간 비동기 통신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Circular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Deque(Double Ended Queue)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대용량 데이터 관리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크기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Deque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회문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스케줄러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다단계 실행 취소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다시 실행 등에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FAFF52E-9DF0-DD28-1864-9C78FAEA8F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FFA"/>
              </a:clrFrom>
              <a:clrTo>
                <a:srgbClr val="F9FF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3850" y="1074527"/>
            <a:ext cx="51244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3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491AD-8F07-B698-29E7-35D27523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C3EBE71-3D8D-D83C-F844-62ADA2A44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595844"/>
              </p:ext>
            </p:extLst>
          </p:nvPr>
        </p:nvGraphicFramePr>
        <p:xfrm>
          <a:off x="125129" y="868118"/>
          <a:ext cx="7455492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Policemen Catch Thieves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경찰과 도둑이 포함되고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경찰은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도둑만 잡을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경찰은 경찰과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 떨어진 거리의 도둑을 잡을 수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거리는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ADB828-8C30-8E5F-17DD-89BB53C527B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6907AB-F0E9-4306-A9A9-45B5C745AA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98D5E33-27BA-B9CD-CABB-B0AB48CAE9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8736-0813-EFD0-97A2-9439595E99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8CA21-5C8D-4930-3F11-7742A4AF092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Policemen Catch Thieves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D729BB-4D38-BC73-A906-3D79813EFE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7AF7E4-DD48-0E22-9AED-6149C78C22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D3C6B43-BA02-E53F-F02E-1F4AEEC89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BA2141C-6D7A-BEAB-B61E-8E6294FB65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E4CB67-B8D6-463B-C698-566C55ED094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D03DC0-035C-95AD-3173-F55F32B39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03BB89-C240-7C86-BABA-4087D22C2D1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CE2DB3-7ED9-6F4B-8700-5239B87F26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F6DDF3-7914-9834-AF65-285FC75F4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56602"/>
              </p:ext>
            </p:extLst>
          </p:nvPr>
        </p:nvGraphicFramePr>
        <p:xfrm>
          <a:off x="125129" y="1829428"/>
          <a:ext cx="210372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7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tolower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'p')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't')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l=0, r=0;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- pol[r]) &lt;=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l++, r++, result++;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&lt; pol[r])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"PTTPT";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"TTPPTP";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"PTPTTP";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2249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D5978-4B54-0995-B35E-71DBBA093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FE255C-6924-059A-9F26-CBF72E24C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79779"/>
              </p:ext>
            </p:extLst>
          </p:nvPr>
        </p:nvGraphicFramePr>
        <p:xfrm>
          <a:off x="125128" y="868118"/>
          <a:ext cx="99332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Fitting Shelves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벽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 n(m&lt;n)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선반이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사용할 선반 종류별 개수와 빈 공간이 최소가 되도록 최적해에서 남은 빈 공간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선반 중 길이가 더 큰 것이 선호됨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비용은 부차적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m&lt;n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개씩 늘려가며 빈 공간이 최소화 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O(w/max(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8FB407-5ED2-A701-C902-1EA61DA20B8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525719-CD9B-8AE8-CDDA-04E71B7236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FBEC0A2-4C6B-5B35-8A43-1708A746F4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879386B-E177-D346-2E34-4C9389C0872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0C82E-9528-24BD-8607-67B5695728B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Fitting Shelves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A87DD6-E7DB-AFCD-D1EE-F4A98A75F54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1BD635-0DEE-CA53-A48E-A67AC32B6F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B7FFF35-C6CE-DE46-6E4E-B077BA5E9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FE46A9-399C-85A7-CDDC-E581B758CEE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8975-7F83-EE1B-387B-D0DF965FA87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77CEC7-706D-4119-9298-84A3CA53BCD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77C1B8-BCC1-9A0E-3BBD-B3B0EE7C25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BBB9ECA-3E2E-4882-339C-982D0B06E3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64AA3D8-3E04-1748-BE4E-52CA84400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82147"/>
              </p:ext>
            </p:extLst>
          </p:nvPr>
        </p:nvGraphicFramePr>
        <p:xfrm>
          <a:off x="125128" y="2184366"/>
          <a:ext cx="27922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wall, 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 = wall/a, q=0, rem=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wall%a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=q,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while(wall &gt;=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wall -=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wall /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rem = wall %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if(rem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wall = 29, m = 3, n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wall = 76, m = 1, n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216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1F81-A788-E57A-E81A-8E9FEE44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9D9C63-ACEA-CE8E-398A-068F3283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04391"/>
              </p:ext>
            </p:extLst>
          </p:nvPr>
        </p:nvGraphicFramePr>
        <p:xfrm>
          <a:off x="125129" y="868118"/>
          <a:ext cx="104158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 Mice to Holes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구멍이 직선 상에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구멍에는 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마리만 수용 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쥐는 좌우로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칸 이동 가능하고 이동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분이 소요될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쥐가 구멍 안으로 들어가는 시간이 최소화 되도록 쥐를 구멍에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쥐와 구멍을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구멍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값의 최대값을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960B6A-C978-F158-FAF4-874AF354F0B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AF0592-4261-303E-70EA-F65749A07C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136DC15-984E-C86C-B39E-646E7C70A9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BD7F129-767D-C8D5-ED7A-85A4436BC36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ECFC7-A758-DE00-D6A7-9E127B050F8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Assign Mice to Holes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4DB1ED-0955-0F85-4D4E-138E8453F2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1AD1C4-29A1-FF18-5E87-DE96FFD205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E30D292-0957-F004-C564-D37621F80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36E9BE-A5CD-3C1C-5244-A63ACF94AB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F1DDE3-6460-6DC2-06C4-86B4E3DEBE4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FDFA8A-1FD1-CC81-658C-4A22093B8B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E9436AB-2049-A8CB-116E-3A0E5F5990A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30C741C-2306-4A0E-4D22-D7CD1430DB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625E30-F9D3-1AFA-04B8-5C8679A3D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83024"/>
              </p:ext>
            </p:extLst>
          </p:nvPr>
        </p:nvGraphicFramePr>
        <p:xfrm>
          <a:off x="125129" y="2278508"/>
          <a:ext cx="2880538" cy="223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AssignMice2Hole(vector&lt;int&gt;&amp; mice, vector&lt;int&gt;&amp; hole){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&lt;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max =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mice = {4, -4,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hole = {4, 0,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AssignMice2Hole(mice, hole);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604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F0BF-3544-4950-6873-AD114B69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5E2FF59-9CA8-AFA2-73EA-4E304FAE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60783"/>
              </p:ext>
            </p:extLst>
          </p:nvPr>
        </p:nvGraphicFramePr>
        <p:xfrm>
          <a:off x="125129" y="868118"/>
          <a:ext cx="104158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Product Subset of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하위 집합의 요소들을 곱하여 최소 값을 얻는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짝수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가장 큰 음수를 제외한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홀수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없고 모든 요소가 양수이면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최소값을 갖는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CDB4A8-AA42-B57A-BA89-E5D6BCE3CEA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12048D-F15B-8492-7E2F-7B4AF55C94F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199A63A-E98C-4332-AB4B-A78D07E15B8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96CA41-6D07-BFB4-ADBF-5ED4E2BAF3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8507B-7367-B38A-BF8A-70452B81C235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Minimum Product Subset of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2C08F1-EDF7-2CAA-C6F4-88D22DA23A3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48F509-7499-D2B6-A185-E2C6D8E101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4ECC4E-D9DC-5975-65B1-9605078F4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FEC1B7-EA67-F291-3695-BF0B6852C7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E576BD4-F21D-FC74-2C1C-6EFA112F60B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57C55A9-E5D5-9928-1E24-07BBEF4583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E9BD107-72B4-E887-8379-919F098D9B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44A7CE-90C8-B29A-87F5-65187BA6F9C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9C74E8-3DE6-B406-0B10-8F11E2BBD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64443"/>
              </p:ext>
            </p:extLst>
          </p:nvPr>
        </p:nvGraphicFramePr>
        <p:xfrm>
          <a:off x="125129" y="2583743"/>
          <a:ext cx="2993457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4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result=1;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 ||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1)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{-1, -1, -2, 4,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01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CF552-9377-646A-CA38-BF1D2B28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3C37FB-A016-1663-6AE7-FDE6DC06B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91395"/>
              </p:ext>
            </p:extLst>
          </p:nvPr>
        </p:nvGraphicFramePr>
        <p:xfrm>
          <a:off x="125130" y="868118"/>
          <a:ext cx="734571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5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Maximize Array Sum after K Negations using Sorting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수행해서 배열 요소들의 합을 최대로 만들어야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음수를 양수로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요소의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남은 횟수를 검사하여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짝수 인 경우 합을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|cur| &gt;= |before|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검사하여 양수 중 최소값을 갖는 요소 찾고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before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 (-1)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67DA0D3-0417-69DF-3E62-3D08854D83C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791A64-6170-14C8-3E14-893440A61DE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28E22F1-E5DD-A0BB-AEC8-CCFE0CBBF19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0A24D3D-08EE-2A5A-4EE2-070D53BA63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42F40-83B3-FD55-C110-11975698BCCB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Array Sum after K negation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094F5-079F-4EC8-1B31-AADAD3D3A92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4DB8ED-72C9-07E2-A75F-8EAABD0A91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1D9E573-3D1B-5070-F1F3-81B2D905E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E3AB0FE-78B5-517C-817D-4BC169000C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B51409B-DA04-34F6-EEA4-799423941F4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181950A-96DD-699E-778A-77A80329BB0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C35C6-7513-6E11-E3A4-F1F34631C47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D2A55BC-57DF-1AE7-8CB1-C7D808F28D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F6C98B-A370-C919-8091-EB5FEC746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641148"/>
              </p:ext>
            </p:extLst>
          </p:nvPr>
        </p:nvGraphicFramePr>
        <p:xfrm>
          <a:off x="125129" y="2498764"/>
          <a:ext cx="2512194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1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--k;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k%2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0 &amp;&amp;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&gt;=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{-2, 0, 5, -1,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4)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83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149E0-D5FE-F1FD-3012-EA7C9659F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851A5D-E334-92A1-8FF9-C40648713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51548"/>
              </p:ext>
            </p:extLst>
          </p:nvPr>
        </p:nvGraphicFramePr>
        <p:xfrm>
          <a:off x="125129" y="868118"/>
          <a:ext cx="1041587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Product of 2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첫번째 배열의 요소에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두 배열의 요소의 곱을 합한 결과가 최소값이 나오도록 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곱과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한 결과의 차이를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차이를 찾아서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 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diff)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최소 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924E89-BB6F-4B2B-3027-1C689004BC6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F2CDED-2E17-06A4-1BC0-DBAD6E6BBE6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619957-A83A-31B3-273C-0FCF8870B0F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77DAC38-233F-7DBE-2243-5FFDDB16A3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432CC-0CC9-D572-C409-98B5A516014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Product of 2 Arrays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0FF20-664C-03E5-E3F9-F0E969C3231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01EFDCD-97F2-D925-B756-6C9B752729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F651A0B-BFBF-8985-96B5-C81BA4AAF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92DB92-D549-4816-CC0D-C2B25EEBDB5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8BFD12-97CB-CD59-6CE1-ABC399FB8B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C9C79E1-EDAB-B71A-7E2C-B4E53D45C4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92FBBB-B42B-18C4-6095-97D4ABEF1A4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8F31C0-EA6D-B6C5-9A2E-E6A01864BE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2FCDE-6ACB-FC1A-533B-537A4CF1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82836"/>
              </p:ext>
            </p:extLst>
          </p:nvPr>
        </p:nvGraphicFramePr>
        <p:xfrm>
          <a:off x="125129" y="2080563"/>
          <a:ext cx="2880538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a,vector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result 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 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mult-tmp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if(d &gt; diff)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result-diff;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b, 3)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785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43600-BA4B-C0DF-5B64-54BA17D8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0A07F6-F374-5192-054B-664756A3D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72888"/>
              </p:ext>
            </p:extLst>
          </p:nvPr>
        </p:nvGraphicFramePr>
        <p:xfrm>
          <a:off x="125130" y="868118"/>
          <a:ext cx="516671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6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Absolute Difference of Pairs of Two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차의 합이 최소값을 갖도록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요소의 차를 누적 합으로 더하기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2E6F90-C899-6C49-7F80-B7A4892E4AB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8DD03-EBDF-0781-29C1-135F7AD621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9643E5-B8AB-4CD4-61A3-AF8635C5CB1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A2CF89E-0827-E06B-0A70-44497EE17F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4B340-599D-D1D9-EC71-10171C6D136C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Absolute Diff of Pair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D6BD95-9743-96CB-74B1-26571D9B9A1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624292-51C9-D500-FCCF-BD4C18E3D0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A3E0507-7FDD-54C1-7551-CFAF4A4E9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9E00BA-0844-C076-0312-52FE5ED14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5D249D-C613-2F64-22C5-F6C1830AC09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D777B0B-C513-7A8C-6DE4-C44E6F60EE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136AE8-42AE-1281-6FBD-B0535A5F84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6545C0-95BB-6360-64AD-F3D3A75E5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259755-996C-32A1-57D8-579B00E53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1423"/>
              </p:ext>
            </p:extLst>
          </p:nvPr>
        </p:nvGraphicFramePr>
        <p:xfrm>
          <a:off x="125129" y="1972085"/>
          <a:ext cx="3214972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06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42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abs(a[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048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73B19-E23F-0608-F10F-9384459A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1AA28B-8EFD-53A9-DC47-5FFD01371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6300"/>
              </p:ext>
            </p:extLst>
          </p:nvPr>
        </p:nvGraphicFramePr>
        <p:xfrm>
          <a:off x="125130" y="868119"/>
          <a:ext cx="543541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4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1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Increment/Decrement to Make Array Non-Increasing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최소 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(+- 1)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증가하지 않는 형식으로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C1DB379-D7F6-2912-64B7-8D8188597A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CED3D5-ED79-015D-4BC4-8177665FCB4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1D720A4-12F4-FCC9-3C1F-8ABAA88645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1DD31E3-14EE-2D44-C28C-00F268F4C3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8F816-E8A6-7857-9E9B-EA644D59E592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Inc/Dec to Make Array Non-Inc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9CC08C-F40D-7AB0-F4F3-31E4A149FE4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63EA14-5A27-9BBA-743F-80B9E42976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AFF754-30E1-FB3C-2DD6-24A18C330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D97CF65-1FE2-E323-587B-3E998BECB4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AEDC32-0EFA-9D5B-EEC9-BF62074DEA7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88D2866-7434-251B-D9CB-5E0CE7062C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52FEE5-D642-E7A6-2067-A3E7D39B9D2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70ACFF-E169-F254-1E98-704E33CFB7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240131-10CA-1449-BB19-11D05898B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23291"/>
              </p:ext>
            </p:extLst>
          </p:nvPr>
        </p:nvGraphicFramePr>
        <p:xfrm>
          <a:off x="125130" y="1705011"/>
          <a:ext cx="2880538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965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3F059-EEA2-DA87-C457-021DF241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BDE7D65-4D6C-C7F1-FBD8-180A5F53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99549"/>
              </p:ext>
            </p:extLst>
          </p:nvPr>
        </p:nvGraphicFramePr>
        <p:xfrm>
          <a:off x="125129" y="868118"/>
          <a:ext cx="114902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02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Sorting Array with Reverse around Middle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하위 배열을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정렬할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이후에 정렬된 배열과 초기 배열의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(size-1-i)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요소와 정렬된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3E93B5-44FD-1711-A7C0-7AA3FF118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96761-F7AC-3367-D53A-7734030A018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DFAA78-256D-F910-C718-D6CD85DAAAA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DA29428-31F8-3157-90E9-9F69F41F12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A4323-C2A4-39E5-8D1E-ED97C67F94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Sort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Reverse around Mid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9981CC-C052-5EB2-E9DE-690DFF14CAC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39A788B-71E4-1919-7843-D636BD9907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5CBAC5-F84D-9911-A4FE-99E1BC244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075E1BF-32B6-D324-E997-19AF3CA0DA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97316B-9C65-64F3-05B5-63701C9194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5F59D02-0061-0313-0E24-A8EEA132CC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995AD90-A3BC-307F-732B-61671C1064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3462FD-95D9-2BFC-9F59-22C106CCB8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10C2B1-80E0-4793-676B-0DF749516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43288"/>
              </p:ext>
            </p:extLst>
          </p:nvPr>
        </p:nvGraphicFramePr>
        <p:xfrm>
          <a:off x="125129" y="1968829"/>
          <a:ext cx="269507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1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53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temp(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&amp;&amp; 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[size-1-i]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1, 7, 6, 4, 5, 3, 2, 8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620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91D5-FB14-8754-F7F6-BB6925FA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46DFD2-D144-C658-4C5A-924C4AA42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42434"/>
              </p:ext>
            </p:extLst>
          </p:nvPr>
        </p:nvGraphicFramePr>
        <p:xfrm>
          <a:off x="125129" y="868118"/>
          <a:ext cx="621217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2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Areas of Rectangles Possible for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형성될 수 있는 모든 직사각형의 면적 합을 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요소를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정렬되므로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 정렬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다음 요소가 같거나 차가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 직사각형 성립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E8A4FB-DFEE-557F-7F94-9F4CC23AB9B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091E51-DD4D-0E9A-36D4-CDB578EBA6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7F53046-0659-7BBE-BBFB-C3C3A4AC969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4A12A0B-8D90-E9D9-8996-4FB788CF033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82411-083F-595C-BA46-4AA9B1E19A9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Sum of Area of Rectangle for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2789B6-66FB-273D-8A32-9E21460E50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2D46CB-BF90-3BE2-BCCD-20F006900F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C63A8-C771-1220-8D0E-D3481F7B9A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55D2430-382E-296B-2E29-14A993A5CF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AF9478-F02E-13A5-2887-9F395C0F3D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A7ED34-D4A0-D7A2-693D-CFC46B7DB6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A938EF3-982A-C1DA-F5D6-A5E30FC9553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085A6A5-BA3F-01B1-B659-80BA2AFEF0C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579E4A-1A30-AE16-D359-50FD3DFC0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3515"/>
              </p:ext>
            </p:extLst>
          </p:nvPr>
        </p:nvGraphicFramePr>
        <p:xfrm>
          <a:off x="125129" y="2383565"/>
          <a:ext cx="2897204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2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!flag){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10, 10, 10, 10, 11, 10, 11, 10, 9, 9, 20, 20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37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7043"/>
              </p:ext>
            </p:extLst>
          </p:nvPr>
        </p:nvGraphicFramePr>
        <p:xfrm>
          <a:off x="177800" y="868119"/>
          <a:ext cx="11811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이진트리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(root),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최하위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허프만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코딩 트리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압축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스프레드 시트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및 최대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인코딩 및 디코딩 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빠르게 정렬하거나 검색할 때 활용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Depth First Search(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순회 이름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Preorder Traversal(cur-&gt;left-&gt;right)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 -&gt;cur-&gt;right)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Traversal(left-&gt;right-&gt;cur)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Breadth First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Level Order Traversal(root-&gt;leaf, 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Boundary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Diagonal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Level 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(root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레벨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root-&gt;leaf)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노드가 있는 이진 트리에서 가능한 최소 높이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노드가 있으면 최소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N|+1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0/2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개의 자식이 있는 노드만 있는 트리에서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노드의 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있는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간선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수에 따른 이진 트리 유형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0/2 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Degenerate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노드가 하나의 자식 노드만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Skewed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 치우친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Complete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다 채워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내부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리프 노드가 동일한 레벨에 있는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 node = internal node +1)(height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-1, h=0~)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Balanced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트리의 높이가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88105"/>
              </p:ext>
            </p:extLst>
          </p:nvPr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D07E90E-501E-4F6C-6615-B2EB7F88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7544" y="1006618"/>
            <a:ext cx="6385194" cy="3218002"/>
          </a:xfrm>
          <a:prstGeom prst="rect">
            <a:avLst/>
          </a:prstGeom>
        </p:spPr>
      </p:pic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6E482158-2811-ADF2-3EF5-A5EEA320873C}"/>
              </a:ext>
            </a:extLst>
          </p:cNvPr>
          <p:cNvSpPr/>
          <p:nvPr/>
        </p:nvSpPr>
        <p:spPr>
          <a:xfrm>
            <a:off x="6434667" y="1829428"/>
            <a:ext cx="127000" cy="1464105"/>
          </a:xfrm>
          <a:prstGeom prst="lef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AAFFFECB-6A80-9C03-7D52-BF011BA83B91}"/>
              </a:ext>
            </a:extLst>
          </p:cNvPr>
          <p:cNvSpPr/>
          <p:nvPr/>
        </p:nvSpPr>
        <p:spPr>
          <a:xfrm>
            <a:off x="6434667" y="3631066"/>
            <a:ext cx="127000" cy="6040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C2684-C134-156C-ABB1-9F47B2BCA45E}"/>
              </a:ext>
            </a:extLst>
          </p:cNvPr>
          <p:cNvSpPr txBox="1"/>
          <p:nvPr/>
        </p:nvSpPr>
        <p:spPr>
          <a:xfrm>
            <a:off x="6083300" y="1458827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Internal Node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99D44-FC76-B4EB-7D64-D214BDF10E8D}"/>
              </a:ext>
            </a:extLst>
          </p:cNvPr>
          <p:cNvSpPr txBox="1"/>
          <p:nvPr/>
        </p:nvSpPr>
        <p:spPr>
          <a:xfrm>
            <a:off x="6083299" y="3829966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External Node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72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0AE5D-6B71-897A-CDD4-3F40DB99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01BD3BD-5EA9-3BF0-64CB-346172965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40828"/>
              </p:ext>
            </p:extLst>
          </p:nvPr>
        </p:nvGraphicFramePr>
        <p:xfrm>
          <a:off x="125129" y="868119"/>
          <a:ext cx="49040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6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Largest lexicographic array with at-most K consecutive swaps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내림차순 형태로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182B6D0-2655-37BE-AFA6-D16B823E837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0C6DB8-A133-8F5E-98D1-3EEEC328E69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77EA8E8-F72F-4F4C-B2D2-60D1D0F39C4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B425DA-DDD1-B0D5-DCFB-2405A435D8B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27035-13F1-64EC-F533-CEC92ACD8FA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Desc Order Array with &lt;= K Swap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16687-4306-D01C-B891-93AAA107CE0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C6EF2E1-5FED-D6C4-C3F9-B2639AA730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96A6275-5418-6D51-E0E7-346980D39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AEFF4E-D623-9AFD-94EA-20292F06E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0FB698-A36D-DB14-DE44-A2F96B4E7A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DD152C-8DB1-4BCB-0870-11020E5655E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E04505C-4E0C-3E01-0825-32364C2A942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3D19823-5C93-240E-5A3D-BACA87F0D2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F387E5-1CDC-B17D-A337-BB0A958B4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11677"/>
              </p:ext>
            </p:extLst>
          </p:nvPr>
        </p:nvGraphicFramePr>
        <p:xfrm>
          <a:off x="125129" y="2278508"/>
          <a:ext cx="218493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93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 &amp;&amp; k&gt;0;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&lt;=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pos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j=pos; j&gt;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-= pos-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{3, 5, 4, 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4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E8FCE-DAC4-DD63-B06C-DF442431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8A07C5-AA0F-9923-7188-32739C077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99486"/>
              </p:ext>
            </p:extLst>
          </p:nvPr>
        </p:nvGraphicFramePr>
        <p:xfrm>
          <a:off x="125129" y="868118"/>
          <a:ext cx="86141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41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into two subsets of lengths K and (N – k) such that the difference of sums is maximum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두 하위 집합으로 분할하여 두 하위 집합의 합 간 차이가 최대로 되도록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요소를 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나머지를 더 한 값의 차를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D14F85-7DAC-A63A-284E-698BCEF4EC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DC8F26-1B1A-CF45-5C59-C48E0EC844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673CB7-C9A2-4472-C46B-343994FD074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45C2DCE-A044-9F53-310B-46E874492A1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018C1-A12D-9853-F488-3894889695A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Diff of Sum of 2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5B04B6-7DE3-0228-FB19-8B9F89F217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B5CEF19-6AC0-A668-423D-D6756D5405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61E42C0-1975-8B8D-B0BC-54E2497D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84E7D45-29EF-683D-12E3-E637688750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D08CA4-177F-E6A2-F4DD-9059982EEB5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AD7C1D3-01B5-EEF2-D478-89C81CE63C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01968D2-3464-B68A-C866-E0A9AF2C6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B7BDA6-CD46-717A-C5D5-550C56B881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B8A0E4-F667-BD7C-5060-2F5FA0D1A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95158"/>
              </p:ext>
            </p:extLst>
          </p:nvPr>
        </p:nvGraphicFramePr>
        <p:xfrm>
          <a:off x="125129" y="1988224"/>
          <a:ext cx="2541871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12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756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sum1=0, sum2=0;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sum1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sum2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diff = abs(sum1-sum2);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{8, 4, 5, 2, 10};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0041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540B-3235-012B-3669-9C2CA151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965563-A373-219C-F9FA-2C2FCCCCC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34427"/>
              </p:ext>
            </p:extLst>
          </p:nvPr>
        </p:nvGraphicFramePr>
        <p:xfrm>
          <a:off x="125129" y="868118"/>
          <a:ext cx="8466421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블록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Partition Allocation Method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Contiguous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연속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MS-DOS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사용되는 가장 간단한 할당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 예약된 것 제외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프로세스에서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Partitioned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메모리를 여러 블록 또는 파티션으로 나눔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요구사항에 따라 프로세스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가상 메모리 환경에서 사용되는 페이지 프레임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Fit: main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블록인 파티션에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메모리 스캔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메모리가 충분히 크면 블록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번째로 작은 충분한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많은 시간을 소요해 성능은 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Next Fit: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유사하지만 마지막 할당 지점에서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파티션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여러 세그먼트로 나뉨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메모리가 연속적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프로세스의 데이터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코드를 논리적으로 그룹화한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BAAD3F-FBD2-6CE0-887D-64171158D3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C23087-7743-8312-B6C7-FFB7A24C7AC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E913C8-7739-4686-9A6F-04678A3EBD0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A61E8E-3F6D-4092-FA7A-0CDE6FABC4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DAF8A-F1AC-79E4-74F6-920B3465344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FCBD86-0F8C-98B2-5603-05C86188A5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59B6C97-48C0-D29F-83EC-429EB6E350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D2132D6-65FC-4490-F25E-10269B376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6F7434-0D49-B309-0CDC-70A2D25B8A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AC063F-2B6B-443B-83A1-C4660C7DCB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6047F9-CFC9-3853-8F15-120D9ECBCD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223E739-B248-DED8-C306-379F514658F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232F81D-84F2-EAF4-3558-59780C2518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32964B-0085-AB06-E1E1-EE3354C5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34261"/>
              </p:ext>
            </p:extLst>
          </p:nvPr>
        </p:nvGraphicFramePr>
        <p:xfrm>
          <a:off x="8715553" y="868118"/>
          <a:ext cx="28956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block[j]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0656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59DD8-8985-BA83-DBB9-670FA494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99F1EE-BE6A-E50F-6B80-82B168E7B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99121"/>
              </p:ext>
            </p:extLst>
          </p:nvPr>
        </p:nvGraphicFramePr>
        <p:xfrm>
          <a:off x="125129" y="868119"/>
          <a:ext cx="378012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1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작은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6CDDB5-EAE2-8797-CC85-5892BFA4E53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D6AE77-53B9-D2C5-7B43-DD27D77F86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EEA066-F039-F41A-4349-8A8AF8822E1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F3A76B-564A-6188-CBE1-CDCD4F98EF9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1F92A-3993-D694-604E-1F748A0A90C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Best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09AFA-6DD8-1201-17AD-98B0D7DB9C5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E30C67-DDBA-5584-04DC-466E8C5B30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EB7C375-01B5-ED8E-6D03-055350A29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3AC8F34-988C-4DB0-EE03-0A648AAB4C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1F3F53-2D32-A0A0-9F1F-56AF9B1DD2A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1B687B-9581-9989-CB0E-0EE859844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59BE5F3-3ED6-8529-23AE-27C2E35BD7C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489F4B3-231E-C5F5-B761-BEB8AD3AA1A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8A03B1-BF96-B626-4083-7F73B66C0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31108"/>
              </p:ext>
            </p:extLst>
          </p:nvPr>
        </p:nvGraphicFramePr>
        <p:xfrm>
          <a:off x="125129" y="1641171"/>
          <a:ext cx="292287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8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best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if(best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if(block[best] &gt;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if(best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best;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block[best]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57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C1F97-FFFE-D75E-E4B2-0654C585F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EFCD4-3E4A-4E82-2307-17C04E314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09854"/>
              </p:ext>
            </p:extLst>
          </p:nvPr>
        </p:nvGraphicFramePr>
        <p:xfrm>
          <a:off x="125129" y="868119"/>
          <a:ext cx="460087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블록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11BFA7-4649-0EC0-1231-46739DEBA5B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970FBB-07D0-BD7C-91C4-CD85EEFACB4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8BDB07F-3306-9AEB-A846-62F9D8DCD14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75BB92-FC48-84F3-4CF4-8DD273C892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BB181-E284-63F9-36F1-EDDB58E72660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Worst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74A2B0-D889-1846-660A-17A9D5EFB9B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031CD6F-DE7C-7414-FBEF-BC9B8E5CE6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655495-EB07-2780-FA9E-D3804C724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4EF5B4-CE65-8B96-CEE7-94365E36BB9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73F029-F28D-9A12-F692-6A68186D6B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EE1136B-E79A-30B3-4474-AFF5A1A028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CD53129-7791-0829-3E3D-F70EDF320AE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C676A5-2DBB-3ACD-11CB-24DDA7CF0A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81C473-695F-B810-1E1B-619A5CB5C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95309"/>
              </p:ext>
            </p:extLst>
          </p:nvPr>
        </p:nvGraphicFramePr>
        <p:xfrm>
          <a:off x="125129" y="1641171"/>
          <a:ext cx="28394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4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if(worst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if(block[worst] &lt;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worst;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block[worst]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13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49B4-D492-D877-5F78-BE51AAEB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FA26F1-EDBD-E024-EE61-221594838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02019"/>
              </p:ext>
            </p:extLst>
          </p:nvPr>
        </p:nvGraphicFramePr>
        <p:xfrm>
          <a:off x="125129" y="868118"/>
          <a:ext cx="596621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2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Job First CPU Scheduling(Non-preemptive)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실행을 위해 실행 시간이 가장 짧은 대기 프로세스를 선택하는 스케줄링 정책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Shortest Job First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대기 시간 최소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짧은 프로세스가 계속 발생하면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starvation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(Ageing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정확한 실행 시간 추정이 가능한 환경에서만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Turn around time = completion time – arrival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Waiting time = Turn around time – burst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FCFS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평균 대기 시간 단축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장기 스케줄링에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처리 시간 측면에서 최적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시간이 길어지거나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기아 상태 발생 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F3ADDAF-A765-C738-3755-580E7904ECC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1EA41-EEFB-213F-5601-FF91736CEDE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2730130-BB4A-118E-83CF-E7CEF1105C8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8FF753C-2739-EE40-6DA3-183A9B1FFB8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EDCE6-69DC-F5C3-CEF9-7AE18C6D026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Job First (CPU Scheduling)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CCD60E-0CE8-7F26-D663-2A7FC1DA639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6B78BD-A00B-A905-5F5C-23BA9341895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382555A-8DD7-F9C7-4538-7C4630579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192FB0D-8804-811F-C2E4-467DD121A1B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F873B4-55FE-D014-79E2-0EE56378B7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FE735B-6F29-5579-70AD-E01CD23679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285792-FDF8-2B54-441F-1DDA0D1C051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44FCA-D347-5E51-9286-0E61711384B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AECC14-6CBB-0C9E-2E72-7F43EA4CE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60989"/>
              </p:ext>
            </p:extLst>
          </p:nvPr>
        </p:nvGraphicFramePr>
        <p:xfrm>
          <a:off x="6299595" y="868118"/>
          <a:ext cx="5653372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3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a[1] &lt; b[1];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process[0].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+= process[j][1];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     BT     WT     TAT"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][1]+process[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&lt;&lt; " 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Waiting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Turnaround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process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3}, {2, 6}, {3, 10}, {4, 12}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4574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EB86A-46A3-800B-3469-B678BC1A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AC5C94-555A-9590-3441-2DE2E34E6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91122"/>
              </p:ext>
            </p:extLst>
          </p:nvPr>
        </p:nvGraphicFramePr>
        <p:xfrm>
          <a:off x="125129" y="868118"/>
          <a:ext cx="6723143" cy="71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with Two Jobs allowed at a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작업과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이하의 작업만 진행하는지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FA04DA-A7A8-8EE1-2E95-4CF39C5A3E2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4F34FF-C582-86DB-2C6F-08E6335237E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BE3AA57-49F1-76D6-BA6B-52EAD58FA0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5CDE08B-D48E-6BD3-CBA1-CC99CE9A1DC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35C29-2C8C-E554-4615-B956167D10A9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Scheduling(2 Jobs allowed)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E5370F-950F-2FBA-BE3E-7FCEDB66CFA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8F43A3D-B295-5A6D-E063-354E74DA91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76820F-4544-8EE1-7357-6D906CE9C9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94905E-00FC-B76E-A558-BA59B0F4F60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2D6AA3-BE7A-DD78-3A35-8A9ECC67880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E69FE27-52FF-490E-C512-EA27493C47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4E573F-EBBA-1EBD-9BBA-051E77743B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893E07-5AE1-61CD-4F29-635D6DB8240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4FC9DD-F6C2-7CD2-AE8D-6FB2ABB9B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51200"/>
              </p:ext>
            </p:extLst>
          </p:nvPr>
        </p:nvGraphicFramePr>
        <p:xfrm>
          <a:off x="125129" y="1714803"/>
          <a:ext cx="275777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7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int&gt;&gt;&amp; job){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j1 = job[0].second, j2 = job[1].second;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j1 = 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job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2}, {2, 3}, {4, 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3483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1AF3-39B4-B830-588C-6EC07180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A8C144F-3638-BD61-9B38-D03EC1ED6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01447"/>
              </p:ext>
            </p:extLst>
          </p:nvPr>
        </p:nvGraphicFramePr>
        <p:xfrm>
          <a:off x="125129" y="868119"/>
          <a:ext cx="70376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Optimal Page Replacement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미래에 가장 오랫동안 사용되지 않을 페이지를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f)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O(p * f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060BF6-AE9C-034F-73F1-672AC5BA13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862C69-6E2E-A628-B34D-AAB429707E9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B97D3F-30B1-DBB4-2553-E39075CAB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091F555-0BF7-3CBF-6CAB-AA04F34A17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1084C-0CC1-41D0-5137-94051DD6F01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Optimal Page Replacement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FA126F-F73E-DA86-B2FB-4AC78B07F4F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09481D7-1CB3-D916-C96F-B676A4F198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AFFDC0-51AE-5DFC-D2EA-BA5EF79E1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146E052-B5AF-0457-142B-E40F065608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E1210B-6A3C-CF33-0943-BD03D1AF8CF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27AE02-6115-4896-8175-02F142A7F66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ABE574-636C-BD53-8B34-F521A8B830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3E7B96-3B31-AF9D-8EA7-90A3D88953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107159-AC7D-2BAA-6924-608A1F3A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31453"/>
              </p:ext>
            </p:extLst>
          </p:nvPr>
        </p:nvGraphicFramePr>
        <p:xfrm>
          <a:off x="3465100" y="1582727"/>
          <a:ext cx="3675224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919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vector&lt;int&gt;&amp; page, int index){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-1, far =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 = index;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page[j]){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 == -1 ? 0 :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{7, 0, 1, 2, 0, 3, 0, 4, 2, 3, 0,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E8D0D-D1D9-07F4-27AF-14EC6735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15678"/>
              </p:ext>
            </p:extLst>
          </p:nvPr>
        </p:nvGraphicFramePr>
        <p:xfrm>
          <a:off x="7340836" y="868118"/>
          <a:ext cx="3675224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found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far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page found in a frame: hit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found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-1){// Page not found in a frame: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if(found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for(k = i+1;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if(frame[j] == page[k]){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if(k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far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 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 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{1, 2, 3, 4, 5, 6, 7, 8, 9, 1, 2, 3, 4,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A4D4D1-D7D6-1C15-0D7B-E0CD58061DBE}"/>
              </a:ext>
            </a:extLst>
          </p:cNvPr>
          <p:cNvSpPr txBox="1"/>
          <p:nvPr/>
        </p:nvSpPr>
        <p:spPr>
          <a:xfrm>
            <a:off x="5525238" y="35007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 * f)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65D21-D009-1AA4-2DFE-F6F4E104AA5B}"/>
              </a:ext>
            </a:extLst>
          </p:cNvPr>
          <p:cNvSpPr txBox="1"/>
          <p:nvPr/>
        </p:nvSpPr>
        <p:spPr>
          <a:xfrm>
            <a:off x="9181401" y="37695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O(p * f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798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504DE-F046-9B87-A5D4-46202848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B0AF96-1E53-4B92-F86E-BF2988DF8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32909"/>
              </p:ext>
            </p:extLst>
          </p:nvPr>
        </p:nvGraphicFramePr>
        <p:xfrm>
          <a:off x="125130" y="868118"/>
          <a:ext cx="733836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Kruskal’s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가중치 별로 오름차순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추가하고 순환을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(Disjoint set[Union-Find algorithm]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있을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/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최소 가중치를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속성을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connected, undirected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트리 모양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subgraph(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 = V –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연결이 끊어지면 안됨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개가 존재할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생물학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진화 관계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네트워크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704C38-3D1D-01A0-9DC9-1A62DF5646A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4A5124-FCB7-C832-5C28-CBA2E862F0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90CB67-5BD4-51CA-4C20-0DD0724A3FD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370E078-46C0-5E5A-FCB1-E3EF3A42509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1F0-56DE-A9DE-F123-A855A541CD3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Kruskal’s Minimum Spanning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1180E8-93ED-8931-FF56-EF381D2191A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675B39-44B2-0F2C-858A-A5E27AA42A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A162FE-ABB7-75DA-EB3B-163EABF6B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B16F8E-845A-694C-5EB8-0A5DA0ECA0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5482-D407-501D-0BCB-A2A899684C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103CAF8-D327-C9DC-DBA5-062121B904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18432-51A1-1660-3545-8FDFE297E15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BEE758E-A97E-FE26-F6E9-4F0BAA33D6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014E7E-AF23-BA05-BBDA-BF5A03BD3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97249"/>
              </p:ext>
            </p:extLst>
          </p:nvPr>
        </p:nvGraphicFramePr>
        <p:xfrm>
          <a:off x="7531939" y="868118"/>
          <a:ext cx="460291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1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689788">
                  <a:extLst>
                    <a:ext uri="{9D8B030D-6E8A-4147-A177-3AD203B41FA5}">
                      <a16:colId xmlns:a16="http://schemas.microsoft.com/office/drawing/2014/main" val="3129950064"/>
                    </a:ext>
                  </a:extLst>
                </a:gridCol>
              </a:tblGrid>
              <a:tr h="1824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718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DSU{// Disjoint Set Union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DSU(int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Unite(int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s1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s2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if(s1 !=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if(rank[s1] &lt; rank[s2])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parent[s1] =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if(rank[s1] &gt; rank[2])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same rank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rank[s1]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Graph{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Graph(int v) { this-&gt;v = v;}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({w, x, 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DSU s(v);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edge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w = edge[0];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 = edge[1];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y = edge[2];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s.Unite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x &lt;&lt; "-" &lt;&lt; y &lt;&lt; "=" &lt;&lt; w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"Min cost(weight): " &lt;&lt;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0,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EA70BE5-57DB-35CF-8F2A-D11B2E604E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419" y="5077789"/>
            <a:ext cx="4473351" cy="16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1678A-E0BC-590E-FD4B-A48CCAB4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44B27C-4239-16DF-7753-99E1D58FC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33869"/>
              </p:ext>
            </p:extLst>
          </p:nvPr>
        </p:nvGraphicFramePr>
        <p:xfrm>
          <a:off x="125129" y="868118"/>
          <a:ext cx="9323671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탐색하기 위해 항상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시작하여 여러 개의 인접한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vertex(=fringe vertex)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단계에서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고려하고 최소 가중치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이라고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정점을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나타날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반환하고 종료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[Using Adjacency Matrix],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[Using Priority queue], O(E * log V) [Using Adjacency List]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찾는 것이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heap/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O(E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이해하고 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Kruskal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반복해야 하기에 조밀한 그래프에서 속도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사용하므로 큰 그래프에서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노드 선택은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출력에 영향을 줄 수 있고 일부 애플리케이션에서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바람직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하지 않음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7497DA-2625-1236-8556-CACDF60A00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E6BFB6-B3D6-07D8-4176-E5B25FD123C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C55CC8-88C6-53AF-A65D-F8EDCCAD168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7761EC6-FB75-2727-5E27-685FBC3291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1BC95-A640-D31E-B542-F394498BD380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121D61-135D-A114-426F-BA1741A9AC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E679F35-1EE9-016D-3C95-08D2619611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A814996-E106-9E66-8E47-36CFA5DC5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0B96A8-686E-BDFB-4DE8-C53FD9174B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98FB98-CEA7-F3CB-28D5-58BDB323F49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456B20-6236-23A5-1501-C61A6F8E8B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8F9A77-BD0E-145A-1164-AB9A4E9BA69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A8A40D-5184-BE08-0013-338F5022E2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3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20542</TotalTime>
  <Words>50024</Words>
  <Application>Microsoft Office PowerPoint</Application>
  <PresentationFormat>와이드스크린</PresentationFormat>
  <Paragraphs>6834</Paragraphs>
  <Slides>139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139</vt:i4>
      </vt:variant>
    </vt:vector>
  </HeadingPairs>
  <TitlesOfParts>
    <vt:vector size="145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612</cp:revision>
  <dcterms:created xsi:type="dcterms:W3CDTF">2023-11-29T11:04:36Z</dcterms:created>
  <dcterms:modified xsi:type="dcterms:W3CDTF">2024-03-05T18:03:27Z</dcterms:modified>
</cp:coreProperties>
</file>